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12"/>
  </p:notesMasterIdLst>
  <p:handoutMasterIdLst>
    <p:handoutMasterId r:id="rId13"/>
  </p:handoutMasterIdLst>
  <p:sldIdLst>
    <p:sldId id="309" r:id="rId2"/>
    <p:sldId id="310" r:id="rId3"/>
    <p:sldId id="297" r:id="rId4"/>
    <p:sldId id="257" r:id="rId5"/>
    <p:sldId id="307" r:id="rId6"/>
    <p:sldId id="258" r:id="rId7"/>
    <p:sldId id="306" r:id="rId8"/>
    <p:sldId id="259" r:id="rId9"/>
    <p:sldId id="305" r:id="rId10"/>
    <p:sldId id="301" r:id="rId11"/>
  </p:sldIdLst>
  <p:sldSz cx="9144000" cy="6858000" type="screen4x3"/>
  <p:notesSz cx="9866313" cy="67357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72"/>
      </p:cViewPr>
      <p:guideLst>
        <p:guide orient="horz" pos="2880"/>
        <p:guide pos="216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5402" cy="33834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589198" y="0"/>
            <a:ext cx="4275402" cy="338348"/>
          </a:xfrm>
          <a:prstGeom prst="rect">
            <a:avLst/>
          </a:prstGeom>
        </p:spPr>
        <p:txBody>
          <a:bodyPr vert="horz" lIns="91440" tIns="45720" rIns="91440" bIns="45720" rtlCol="0"/>
          <a:lstStyle>
            <a:lvl1pPr algn="r">
              <a:defRPr sz="1200"/>
            </a:lvl1pPr>
          </a:lstStyle>
          <a:p>
            <a:endParaRPr lang="en-US"/>
          </a:p>
        </p:txBody>
      </p:sp>
      <p:sp>
        <p:nvSpPr>
          <p:cNvPr id="4" name="Footer Placeholder 3"/>
          <p:cNvSpPr>
            <a:spLocks noGrp="1"/>
          </p:cNvSpPr>
          <p:nvPr>
            <p:ph type="ftr" sz="quarter" idx="2"/>
          </p:nvPr>
        </p:nvSpPr>
        <p:spPr>
          <a:xfrm>
            <a:off x="0" y="6397417"/>
            <a:ext cx="4275402" cy="33834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589198" y="6397417"/>
            <a:ext cx="4275402" cy="338347"/>
          </a:xfrm>
          <a:prstGeom prst="rect">
            <a:avLst/>
          </a:prstGeom>
        </p:spPr>
        <p:txBody>
          <a:bodyPr vert="horz" lIns="91440" tIns="45720" rIns="91440" bIns="45720" rtlCol="0" anchor="b"/>
          <a:lstStyle>
            <a:lvl1pPr algn="r">
              <a:defRPr sz="1200"/>
            </a:lvl1pPr>
          </a:lstStyle>
          <a:p>
            <a:fld id="{8FA74CD8-2FA2-46D9-B9FD-4920222B7C4D}" type="slidenum">
              <a:rPr lang="en-US" smtClean="0"/>
              <a:t>‹#›</a:t>
            </a:fld>
            <a:endParaRPr lang="en-US"/>
          </a:p>
        </p:txBody>
      </p:sp>
    </p:spTree>
    <p:extLst>
      <p:ext uri="{BB962C8B-B14F-4D97-AF65-F5344CB8AC3E}">
        <p14:creationId xmlns:p14="http://schemas.microsoft.com/office/powerpoint/2010/main" val="8820284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5402" cy="33834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589198" y="0"/>
            <a:ext cx="4275402" cy="338348"/>
          </a:xfrm>
          <a:prstGeom prst="rect">
            <a:avLst/>
          </a:prstGeom>
        </p:spPr>
        <p:txBody>
          <a:bodyPr vert="horz" lIns="91440" tIns="45720" rIns="91440" bIns="45720" rtlCol="0"/>
          <a:lstStyle>
            <a:lvl1pPr algn="r">
              <a:defRPr sz="1200"/>
            </a:lvl1pPr>
          </a:lstStyle>
          <a:p>
            <a:endParaRPr lang="en-US"/>
          </a:p>
        </p:txBody>
      </p:sp>
      <p:sp>
        <p:nvSpPr>
          <p:cNvPr id="4" name="Slide Image Placeholder 3"/>
          <p:cNvSpPr>
            <a:spLocks noGrp="1" noRot="1" noChangeAspect="1"/>
          </p:cNvSpPr>
          <p:nvPr>
            <p:ph type="sldImg" idx="2"/>
          </p:nvPr>
        </p:nvSpPr>
        <p:spPr>
          <a:xfrm>
            <a:off x="3417888" y="841375"/>
            <a:ext cx="3030537" cy="22733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86632" y="3241587"/>
            <a:ext cx="7893050" cy="2652206"/>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397417"/>
            <a:ext cx="4275402" cy="33834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589198" y="6397417"/>
            <a:ext cx="4275402" cy="338347"/>
          </a:xfrm>
          <a:prstGeom prst="rect">
            <a:avLst/>
          </a:prstGeom>
        </p:spPr>
        <p:txBody>
          <a:bodyPr vert="horz" lIns="91440" tIns="45720" rIns="91440" bIns="45720" rtlCol="0" anchor="b"/>
          <a:lstStyle>
            <a:lvl1pPr algn="r">
              <a:defRPr sz="1200"/>
            </a:lvl1pPr>
          </a:lstStyle>
          <a:p>
            <a:fld id="{6301DCC7-B360-44DC-8BE5-8757255FD2BB}" type="slidenum">
              <a:rPr lang="en-US" smtClean="0"/>
              <a:t>‹#›</a:t>
            </a:fld>
            <a:endParaRPr lang="en-US"/>
          </a:p>
        </p:txBody>
      </p:sp>
    </p:spTree>
    <p:extLst>
      <p:ext uri="{BB962C8B-B14F-4D97-AF65-F5344CB8AC3E}">
        <p14:creationId xmlns:p14="http://schemas.microsoft.com/office/powerpoint/2010/main" val="2171553917"/>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77786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B5DC18-C315-8619-5117-04F34A4BCF97}"/>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a:extLst>
              <a:ext uri="{FF2B5EF4-FFF2-40B4-BE49-F238E27FC236}">
                <a16:creationId xmlns:a16="http://schemas.microsoft.com/office/drawing/2014/main" xmlns="" id="{19847A6D-2235-9812-7FD1-1BAD6896BBA1}"/>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xmlns="" id="{EABABC22-FBAC-7A67-5924-B2F23EB329FB}"/>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5" name="Footer Placeholder 4">
            <a:extLst>
              <a:ext uri="{FF2B5EF4-FFF2-40B4-BE49-F238E27FC236}">
                <a16:creationId xmlns:a16="http://schemas.microsoft.com/office/drawing/2014/main" xmlns="" id="{12100E3F-625B-0DFE-FEBF-3C7C19FD38E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940518EA-9C17-4307-B7F6-6877E4EBB700}"/>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387055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345D34-E82F-B0A0-6D1A-00454CE1D950}"/>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96F6B7F3-5F58-F7D7-2E04-B7F052B3549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06C1DA71-0DAE-79F7-87B3-4F4C5B19E5FF}"/>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5" name="Footer Placeholder 4">
            <a:extLst>
              <a:ext uri="{FF2B5EF4-FFF2-40B4-BE49-F238E27FC236}">
                <a16:creationId xmlns:a16="http://schemas.microsoft.com/office/drawing/2014/main" xmlns="" id="{FFA0F2AE-E030-2A01-EA6B-CC2B7AFAD64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FC7B2171-7C6E-CB13-4821-481BF2776175}"/>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3287400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A1AC54AB-EFB6-695A-6106-2D99C3713F11}"/>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7C4580DE-B760-AB83-C5DE-F84FD98E5C99}"/>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17C40243-688C-8EED-F83E-AF2398C2CD17}"/>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5" name="Footer Placeholder 4">
            <a:extLst>
              <a:ext uri="{FF2B5EF4-FFF2-40B4-BE49-F238E27FC236}">
                <a16:creationId xmlns:a16="http://schemas.microsoft.com/office/drawing/2014/main" xmlns="" id="{6635F16A-DF1B-2076-ACF6-21E68454BDB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DE04E0BE-A85C-087F-A65F-0D8ABB344253}"/>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1073166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4E116F-6FCA-83BD-335E-070C24AA4321}"/>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0A3B9214-E39E-D793-D99B-76BA3CD25F1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9A81A70B-6EFE-BB07-C5DA-B5499EEB6594}"/>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5" name="Footer Placeholder 4">
            <a:extLst>
              <a:ext uri="{FF2B5EF4-FFF2-40B4-BE49-F238E27FC236}">
                <a16:creationId xmlns:a16="http://schemas.microsoft.com/office/drawing/2014/main" xmlns="" id="{C167888C-B4E4-B25F-F4B9-CAEB58B621D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A6881B17-9BD1-203B-7606-4E939557610D}"/>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654973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97B3B43-F6BF-BA60-1949-043BE3552399}"/>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xmlns="" id="{0A7B31A9-7DD0-3C79-54F9-4210C8D605A4}"/>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9EB440F2-CF4F-0AEE-8950-D64E2C7C8B67}"/>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5" name="Footer Placeholder 4">
            <a:extLst>
              <a:ext uri="{FF2B5EF4-FFF2-40B4-BE49-F238E27FC236}">
                <a16:creationId xmlns:a16="http://schemas.microsoft.com/office/drawing/2014/main" xmlns="" id="{F18573C5-3B2A-50AF-4578-A6D38E30A77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xmlns="" id="{66A3071E-339E-7020-3C3D-7A88769E0397}"/>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1669522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2603A4-93C8-E69A-D26E-70DDFF13AAAC}"/>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A91A1180-C6CB-35D7-09F8-E65BC48CB7A5}"/>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xmlns="" id="{ABBBB790-A61A-2B40-2A4D-CBEFFD2FF2AE}"/>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xmlns="" id="{C8E4CD04-2EE7-BF30-1474-1095674399E4}"/>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6" name="Footer Placeholder 5">
            <a:extLst>
              <a:ext uri="{FF2B5EF4-FFF2-40B4-BE49-F238E27FC236}">
                <a16:creationId xmlns:a16="http://schemas.microsoft.com/office/drawing/2014/main" xmlns="" id="{FDBE0965-5B63-62E8-53CE-FAB6133BA60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1F11FEE8-985F-3F9E-74C3-5EE0622CFCFC}"/>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1052650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0E146F1-9C93-B39D-C18E-64451CC543A9}"/>
              </a:ext>
            </a:extLst>
          </p:cNvPr>
          <p:cNvSpPr>
            <a:spLocks noGrp="1"/>
          </p:cNvSpPr>
          <p:nvPr>
            <p:ph type="title"/>
          </p:nvPr>
        </p:nvSpPr>
        <p:spPr>
          <a:xfrm>
            <a:off x="629841" y="365126"/>
            <a:ext cx="78867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49C0589D-0A2D-8DDA-CA38-D7B568AD19D7}"/>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4BA24DD8-3FA1-A4EB-D81A-F1EE14FEFBAA}"/>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xmlns="" id="{9C59BD2F-16E1-BCAA-1FE8-73C5C102B40A}"/>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9828B042-B577-9F4F-C5CC-00F19C431AE5}"/>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xmlns="" id="{0C9EC76C-563D-4902-D91A-FC1B9978E3A7}"/>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8" name="Footer Placeholder 7">
            <a:extLst>
              <a:ext uri="{FF2B5EF4-FFF2-40B4-BE49-F238E27FC236}">
                <a16:creationId xmlns:a16="http://schemas.microsoft.com/office/drawing/2014/main" xmlns="" id="{5904360B-3938-475E-DDAD-6297CA2A51BC}"/>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xmlns="" id="{C996458E-A4E0-4F87-32E5-97304C464868}"/>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2478950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62762C-89FF-6EC3-61A2-382B5EA7A7E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xmlns="" id="{7A17D57C-D926-E075-FDCA-7B18BEB53474}"/>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4" name="Footer Placeholder 3">
            <a:extLst>
              <a:ext uri="{FF2B5EF4-FFF2-40B4-BE49-F238E27FC236}">
                <a16:creationId xmlns:a16="http://schemas.microsoft.com/office/drawing/2014/main" xmlns="" id="{30A59894-F52E-2137-A21D-5A4D26737781}"/>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xmlns="" id="{29F556E8-0152-2D82-9ED8-466BF7812EE1}"/>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196154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BC3D353D-C019-D660-AAC6-1D79307FA950}"/>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3" name="Footer Placeholder 2">
            <a:extLst>
              <a:ext uri="{FF2B5EF4-FFF2-40B4-BE49-F238E27FC236}">
                <a16:creationId xmlns:a16="http://schemas.microsoft.com/office/drawing/2014/main" xmlns="" id="{2EED8ED4-449C-F0C1-E6B0-7BC072CE876D}"/>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xmlns="" id="{BD79549F-7ACA-BCB1-06F5-F62D84A6795A}"/>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2399784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7A0FAC7-6D60-3C62-8098-847D60FA2CAA}"/>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AB68C452-8271-59D7-355E-C19A18B326D1}"/>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xmlns="" id="{01F16984-2F5C-8225-4879-2EF06ECB1038}"/>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xmlns="" id="{B15F3DE3-8838-DB1E-F515-5E271AE691ED}"/>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6" name="Footer Placeholder 5">
            <a:extLst>
              <a:ext uri="{FF2B5EF4-FFF2-40B4-BE49-F238E27FC236}">
                <a16:creationId xmlns:a16="http://schemas.microsoft.com/office/drawing/2014/main" xmlns="" id="{E5F775E2-3DD9-CCD5-0473-E93B6B8FD63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3EA0178B-E8D4-E943-A2A1-4C57C566811F}"/>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3632977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21AAEA-B5DA-54EC-1C1B-99B8CF1B6C30}"/>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xmlns="" id="{45AE7150-1AAE-2C36-D55A-5064549900DA}"/>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IN"/>
          </a:p>
        </p:txBody>
      </p:sp>
      <p:sp>
        <p:nvSpPr>
          <p:cNvPr id="4" name="Text Placeholder 3">
            <a:extLst>
              <a:ext uri="{FF2B5EF4-FFF2-40B4-BE49-F238E27FC236}">
                <a16:creationId xmlns:a16="http://schemas.microsoft.com/office/drawing/2014/main" xmlns="" id="{1E3D4672-F07F-C713-65AD-3A9BE381614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xmlns="" id="{E713C90F-0EB3-975A-6A67-42AC5B2AECD1}"/>
              </a:ext>
            </a:extLst>
          </p:cNvPr>
          <p:cNvSpPr>
            <a:spLocks noGrp="1"/>
          </p:cNvSpPr>
          <p:nvPr>
            <p:ph type="dt" sz="half" idx="10"/>
          </p:nvPr>
        </p:nvSpPr>
        <p:spPr/>
        <p:txBody>
          <a:bodyPr/>
          <a:lstStyle/>
          <a:p>
            <a:fld id="{1D8BD707-D9CF-40AE-B4C6-C98DA3205C09}" type="datetimeFigureOut">
              <a:rPr lang="en-US" smtClean="0"/>
              <a:pPr/>
              <a:t>4/17/2024</a:t>
            </a:fld>
            <a:endParaRPr lang="en-US"/>
          </a:p>
        </p:txBody>
      </p:sp>
      <p:sp>
        <p:nvSpPr>
          <p:cNvPr id="6" name="Footer Placeholder 5">
            <a:extLst>
              <a:ext uri="{FF2B5EF4-FFF2-40B4-BE49-F238E27FC236}">
                <a16:creationId xmlns:a16="http://schemas.microsoft.com/office/drawing/2014/main" xmlns="" id="{DA25BF44-A271-FAD8-461A-6AD7DCE1848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xmlns="" id="{17AE9392-FCDE-3345-6503-632DF0702B9D}"/>
              </a:ext>
            </a:extLst>
          </p:cNvPr>
          <p:cNvSpPr>
            <a:spLocks noGrp="1"/>
          </p:cNvSpPr>
          <p:nvPr>
            <p:ph type="sldNum" sz="quarter" idx="12"/>
          </p:nvPr>
        </p:nvSpPr>
        <p:spPr/>
        <p:txBody>
          <a:bodyPr/>
          <a:lstStyle/>
          <a:p>
            <a:fld id="{B6F15528-21DE-4FAA-801E-634DDDAF4B2B}" type="slidenum">
              <a:rPr lang="en-IN" smtClean="0"/>
              <a:pPr/>
              <a:t>‹#›</a:t>
            </a:fld>
            <a:endParaRPr lang="en-IN"/>
          </a:p>
        </p:txBody>
      </p:sp>
    </p:spTree>
    <p:extLst>
      <p:ext uri="{BB962C8B-B14F-4D97-AF65-F5344CB8AC3E}">
        <p14:creationId xmlns:p14="http://schemas.microsoft.com/office/powerpoint/2010/main" val="2329409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8B355550-BDE5-43E3-44AB-FC6344663973}"/>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A8DE907C-2AD4-FFD8-F1F3-3C084BC45C77}"/>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216F9C8A-5EA1-F5F7-4EE7-76496A5AD332}"/>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D8BD707-D9CF-40AE-B4C6-C98DA3205C09}" type="datetimeFigureOut">
              <a:rPr lang="en-US" smtClean="0"/>
              <a:pPr/>
              <a:t>4/17/2024</a:t>
            </a:fld>
            <a:endParaRPr lang="en-US"/>
          </a:p>
        </p:txBody>
      </p:sp>
      <p:sp>
        <p:nvSpPr>
          <p:cNvPr id="5" name="Footer Placeholder 4">
            <a:extLst>
              <a:ext uri="{FF2B5EF4-FFF2-40B4-BE49-F238E27FC236}">
                <a16:creationId xmlns:a16="http://schemas.microsoft.com/office/drawing/2014/main" xmlns="" id="{D73EDCB7-9A15-6522-B04C-AE97A6CD52E4}"/>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xmlns="" id="{8B59B3C8-5107-96BB-5982-6B38BBF8C765}"/>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F15528-21DE-4FAA-801E-634DDDAF4B2B}" type="slidenum">
              <a:rPr lang="en-IN" smtClean="0"/>
              <a:pPr/>
              <a:t>‹#›</a:t>
            </a:fld>
            <a:endParaRPr lang="en-IN"/>
          </a:p>
        </p:txBody>
      </p:sp>
    </p:spTree>
    <p:extLst>
      <p:ext uri="{BB962C8B-B14F-4D97-AF65-F5344CB8AC3E}">
        <p14:creationId xmlns:p14="http://schemas.microsoft.com/office/powerpoint/2010/main" val="373523213"/>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4462" y="944787"/>
            <a:ext cx="8915400" cy="2616101"/>
          </a:xfrm>
          <a:prstGeom prst="rect">
            <a:avLst/>
          </a:prstGeom>
        </p:spPr>
        <p:txBody>
          <a:bodyPr wrap="square">
            <a:spAutoFit/>
          </a:bodyPr>
          <a:lstStyle/>
          <a:p>
            <a:endParaRPr lang="en-US" sz="2000" dirty="0">
              <a:solidFill>
                <a:srgbClr val="000000"/>
              </a:solidFill>
              <a:latin typeface="Cambria" panose="02040503050406030204" pitchFamily="18" charset="0"/>
            </a:endParaRPr>
          </a:p>
          <a:p>
            <a:pPr algn="ctr">
              <a:lnSpc>
                <a:spcPct val="200000"/>
              </a:lnSpc>
            </a:pPr>
            <a:r>
              <a:rPr lang="en-US" sz="2400" dirty="0">
                <a:solidFill>
                  <a:srgbClr val="000000"/>
                </a:solidFill>
                <a:latin typeface="Cambria" panose="02040503050406030204" pitchFamily="18" charset="0"/>
              </a:rPr>
              <a:t> </a:t>
            </a:r>
            <a:r>
              <a:rPr lang="en-US" sz="2400" b="1" dirty="0" smtClean="0">
                <a:solidFill>
                  <a:srgbClr val="000000"/>
                </a:solidFill>
                <a:latin typeface="Cambria" panose="02040503050406030204" pitchFamily="18" charset="0"/>
              </a:rPr>
              <a:t>Course Name- </a:t>
            </a:r>
            <a:r>
              <a:rPr lang="en-US" sz="2400" dirty="0" smtClean="0">
                <a:solidFill>
                  <a:srgbClr val="000000"/>
                </a:solidFill>
                <a:latin typeface="Cambria" panose="02040503050406030204" pitchFamily="18" charset="0"/>
              </a:rPr>
              <a:t>Production </a:t>
            </a:r>
            <a:r>
              <a:rPr lang="en-US" sz="2400" dirty="0">
                <a:solidFill>
                  <a:srgbClr val="000000"/>
                </a:solidFill>
                <a:latin typeface="Cambria" panose="02040503050406030204" pitchFamily="18" charset="0"/>
              </a:rPr>
              <a:t>Technology for Ornamental Crops, MAP and Landscaping </a:t>
            </a:r>
            <a:endParaRPr lang="en-US" sz="2400" dirty="0" smtClean="0">
              <a:solidFill>
                <a:srgbClr val="000000"/>
              </a:solidFill>
              <a:latin typeface="Cambria" panose="02040503050406030204" pitchFamily="18" charset="0"/>
            </a:endParaRPr>
          </a:p>
          <a:p>
            <a:pPr>
              <a:lnSpc>
                <a:spcPct val="200000"/>
              </a:lnSpc>
            </a:pPr>
            <a:r>
              <a:rPr lang="en-US" sz="2400" dirty="0" smtClean="0">
                <a:solidFill>
                  <a:srgbClr val="000000"/>
                </a:solidFill>
                <a:latin typeface="Cambria" panose="02040503050406030204" pitchFamily="18" charset="0"/>
              </a:rPr>
              <a:t> </a:t>
            </a:r>
            <a:r>
              <a:rPr lang="en-US" sz="2400" b="1" dirty="0">
                <a:solidFill>
                  <a:srgbClr val="000000"/>
                </a:solidFill>
                <a:latin typeface="Cambria" panose="02040503050406030204" pitchFamily="18" charset="0"/>
              </a:rPr>
              <a:t>Course Code- </a:t>
            </a:r>
            <a:r>
              <a:rPr lang="en-US" sz="2400" dirty="0">
                <a:solidFill>
                  <a:srgbClr val="000000"/>
                </a:solidFill>
                <a:latin typeface="Cambria" panose="02040503050406030204" pitchFamily="18" charset="0"/>
              </a:rPr>
              <a:t>20014400</a:t>
            </a:r>
            <a:endParaRPr lang="en-US" sz="2400" dirty="0"/>
          </a:p>
        </p:txBody>
      </p:sp>
      <p:pic>
        <p:nvPicPr>
          <p:cNvPr id="5" name="Picture 4">
            <a:extLst>
              <a:ext uri="{FF2B5EF4-FFF2-40B4-BE49-F238E27FC236}">
                <a16:creationId xmlns="" xmlns:a16="http://schemas.microsoft.com/office/drawing/2014/main" id="{F6F3548C-D676-77BD-B75D-A828238179F1}"/>
              </a:ext>
            </a:extLst>
          </p:cNvPr>
          <p:cNvPicPr>
            <a:picLocks noChangeAspect="1"/>
          </p:cNvPicPr>
          <p:nvPr/>
        </p:nvPicPr>
        <p:blipFill>
          <a:blip r:embed="rId2"/>
          <a:stretch>
            <a:fillRect/>
          </a:stretch>
        </p:blipFill>
        <p:spPr>
          <a:xfrm>
            <a:off x="7644060" y="0"/>
            <a:ext cx="1499939" cy="755334"/>
          </a:xfrm>
          <a:prstGeom prst="rect">
            <a:avLst/>
          </a:prstGeom>
        </p:spPr>
      </p:pic>
      <p:sp>
        <p:nvSpPr>
          <p:cNvPr id="6" name="Rectangle 5">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
        <p:nvSpPr>
          <p:cNvPr id="7" name="Rectangle 6"/>
          <p:cNvSpPr/>
          <p:nvPr/>
        </p:nvSpPr>
        <p:spPr>
          <a:xfrm>
            <a:off x="3151401" y="4038600"/>
            <a:ext cx="5254965" cy="461665"/>
          </a:xfrm>
          <a:prstGeom prst="rect">
            <a:avLst/>
          </a:prstGeom>
        </p:spPr>
        <p:txBody>
          <a:bodyPr wrap="none">
            <a:spAutoFit/>
          </a:bodyPr>
          <a:lstStyle/>
          <a:p>
            <a:r>
              <a:rPr lang="en-IN" sz="2400" dirty="0" smtClean="0">
                <a:latin typeface="Cambria" panose="02040503050406030204" pitchFamily="18" charset="0"/>
              </a:rPr>
              <a:t>Presented By- </a:t>
            </a:r>
            <a:r>
              <a:rPr lang="en-IN" sz="2400" dirty="0" err="1" smtClean="0">
                <a:latin typeface="Cambria" panose="02040503050406030204" pitchFamily="18" charset="0"/>
              </a:rPr>
              <a:t>Dr</a:t>
            </a:r>
            <a:r>
              <a:rPr lang="en-IN" sz="2400" dirty="0" err="1">
                <a:latin typeface="Cambria" panose="02040503050406030204" pitchFamily="18" charset="0"/>
              </a:rPr>
              <a:t>.</a:t>
            </a:r>
            <a:r>
              <a:rPr lang="en-IN" sz="2400" dirty="0">
                <a:latin typeface="Cambria" panose="02040503050406030204" pitchFamily="18" charset="0"/>
              </a:rPr>
              <a:t> Mahendra  Kr. </a:t>
            </a:r>
            <a:r>
              <a:rPr lang="en-IN" sz="2400" dirty="0" err="1">
                <a:latin typeface="Cambria" panose="02040503050406030204" pitchFamily="18" charset="0"/>
              </a:rPr>
              <a:t>Yadav</a:t>
            </a:r>
            <a:r>
              <a:rPr lang="en-IN" sz="2400" dirty="0">
                <a:latin typeface="Cambria" panose="02040503050406030204" pitchFamily="18" charset="0"/>
              </a:rPr>
              <a:t> </a:t>
            </a:r>
          </a:p>
        </p:txBody>
      </p:sp>
    </p:spTree>
    <p:extLst>
      <p:ext uri="{BB962C8B-B14F-4D97-AF65-F5344CB8AC3E}">
        <p14:creationId xmlns:p14="http://schemas.microsoft.com/office/powerpoint/2010/main" val="32854545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 xmlns:a16="http://schemas.microsoft.com/office/drawing/2014/main" id="{F6F3548C-D676-77BD-B75D-A828238179F1}"/>
              </a:ext>
            </a:extLst>
          </p:cNvPr>
          <p:cNvPicPr>
            <a:picLocks noChangeAspect="1"/>
          </p:cNvPicPr>
          <p:nvPr/>
        </p:nvPicPr>
        <p:blipFill>
          <a:blip r:embed="rId2"/>
          <a:stretch>
            <a:fillRect/>
          </a:stretch>
        </p:blipFill>
        <p:spPr>
          <a:xfrm>
            <a:off x="7644060" y="0"/>
            <a:ext cx="1499939" cy="304800"/>
          </a:xfrm>
          <a:prstGeom prst="rect">
            <a:avLst/>
          </a:prstGeom>
        </p:spPr>
      </p:pic>
      <p:sp>
        <p:nvSpPr>
          <p:cNvPr id="6" name="Rectangle 5">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
        <p:nvSpPr>
          <p:cNvPr id="4" name="Rectangle 3"/>
          <p:cNvSpPr/>
          <p:nvPr/>
        </p:nvSpPr>
        <p:spPr>
          <a:xfrm>
            <a:off x="31668" y="304800"/>
            <a:ext cx="9144000" cy="1938992"/>
          </a:xfrm>
          <a:prstGeom prst="rect">
            <a:avLst/>
          </a:prstGeom>
        </p:spPr>
        <p:txBody>
          <a:bodyPr wrap="square">
            <a:spAutoFit/>
          </a:bodyPr>
          <a:lstStyle/>
          <a:p>
            <a:pPr algn="just">
              <a:lnSpc>
                <a:spcPct val="150000"/>
              </a:lnSpc>
            </a:pPr>
            <a:r>
              <a:rPr lang="en-US" sz="2000" b="1" dirty="0" smtClean="0">
                <a:latin typeface="Times New Roman" panose="02020603050405020304" pitchFamily="18" charset="0"/>
                <a:cs typeface="Times New Roman" panose="02020603050405020304" pitchFamily="18" charset="0"/>
              </a:rPr>
              <a:t>Harvesting/Post-harvesting: </a:t>
            </a:r>
          </a:p>
          <a:p>
            <a:pPr marL="342900" indent="-342900" algn="just">
              <a:lnSpc>
                <a:spcPct val="15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Usually </a:t>
            </a:r>
            <a:r>
              <a:rPr lang="en-US" sz="2000" dirty="0">
                <a:latin typeface="Times New Roman" panose="02020603050405020304" pitchFamily="18" charset="0"/>
                <a:cs typeface="Times New Roman" panose="02020603050405020304" pitchFamily="18" charset="0"/>
              </a:rPr>
              <a:t>in 2-3 years well grown mature root tubers are developed. However, yield is obtained form 3 years old crop. Root is harvested in early September or October or early spring. The roots are cleaned with water and dried for processing.</a:t>
            </a:r>
            <a:endParaRPr lang="en-US" sz="2000" dirty="0" smtClean="0">
              <a:latin typeface="Times New Roman" panose="02020603050405020304" pitchFamily="18" charset="0"/>
              <a:cs typeface="Times New Roman" panose="02020603050405020304" pitchFamily="18" charset="0"/>
            </a:endParaRPr>
          </a:p>
        </p:txBody>
      </p:sp>
      <p:sp>
        <p:nvSpPr>
          <p:cNvPr id="3" name="Rectangle 2"/>
          <p:cNvSpPr/>
          <p:nvPr/>
        </p:nvSpPr>
        <p:spPr>
          <a:xfrm>
            <a:off x="31668" y="2583761"/>
            <a:ext cx="8915399" cy="1477328"/>
          </a:xfrm>
          <a:prstGeom prst="rect">
            <a:avLst/>
          </a:prstGeom>
        </p:spPr>
        <p:txBody>
          <a:bodyPr wrap="square">
            <a:spAutoFit/>
          </a:bodyPr>
          <a:lstStyle/>
          <a:p>
            <a:pPr>
              <a:lnSpc>
                <a:spcPct val="150000"/>
              </a:lnSpc>
            </a:pPr>
            <a:r>
              <a:rPr lang="en-US" sz="2000" b="1" dirty="0">
                <a:solidFill>
                  <a:srgbClr val="000000"/>
                </a:solidFill>
                <a:latin typeface="Times New Roman" panose="02020603050405020304" pitchFamily="18" charset="0"/>
              </a:rPr>
              <a:t>Yield </a:t>
            </a:r>
            <a:r>
              <a:rPr lang="en-US" sz="2000" dirty="0" smtClean="0">
                <a:solidFill>
                  <a:srgbClr val="000000"/>
                </a:solidFill>
                <a:latin typeface="Times New Roman" panose="02020603050405020304" pitchFamily="18" charset="0"/>
              </a:rPr>
              <a:t>:</a:t>
            </a:r>
          </a:p>
          <a:p>
            <a:pPr marL="342900" indent="-342900">
              <a:lnSpc>
                <a:spcPct val="150000"/>
              </a:lnSpc>
              <a:buFont typeface="Wingdings" panose="05000000000000000000" pitchFamily="2" charset="2"/>
              <a:buChar char="Ø"/>
            </a:pPr>
            <a:r>
              <a:rPr lang="en-US" sz="2000" dirty="0">
                <a:solidFill>
                  <a:srgbClr val="000000"/>
                </a:solidFill>
                <a:latin typeface="Times New Roman" panose="02020603050405020304" pitchFamily="18" charset="0"/>
              </a:rPr>
              <a:t>After 2-3 years of planting about 200-300 kg. of dry tuberous roots per hectare can be obtained (28-30tonnes fresh rhizomes per ha.).</a:t>
            </a:r>
            <a:endParaRPr lang="en-US" sz="2000" dirty="0" smtClean="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23669586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328746"/>
            <a:ext cx="9143999" cy="6494085"/>
          </a:xfrm>
          <a:prstGeom prst="rect">
            <a:avLst/>
          </a:prstGeom>
        </p:spPr>
        <p:txBody>
          <a:bodyPr wrap="square">
            <a:spAutoFit/>
          </a:bodyPr>
          <a:lstStyle/>
          <a:p>
            <a:pPr marL="342900" indent="-342900" algn="just">
              <a:lnSpc>
                <a:spcPct val="150000"/>
              </a:lnSpc>
              <a:buFont typeface="Wingdings" panose="05000000000000000000" pitchFamily="2" charset="2"/>
              <a:buChar char="Ø"/>
            </a:pPr>
            <a:r>
              <a:rPr lang="en-US" sz="2400" dirty="0" smtClean="0">
                <a:latin typeface="Cambria" panose="02040503050406030204" pitchFamily="18" charset="0"/>
              </a:rPr>
              <a:t>Identify </a:t>
            </a:r>
            <a:r>
              <a:rPr lang="en-US" sz="2400" dirty="0">
                <a:latin typeface="Cambria" panose="02040503050406030204" pitchFamily="18" charset="0"/>
              </a:rPr>
              <a:t>different types of ornamental and medicinal crops. </a:t>
            </a:r>
          </a:p>
          <a:p>
            <a:pPr marL="342900" indent="-342900" algn="just">
              <a:lnSpc>
                <a:spcPct val="150000"/>
              </a:lnSpc>
              <a:buFont typeface="Wingdings" panose="05000000000000000000" pitchFamily="2" charset="2"/>
              <a:buChar char="Ø"/>
            </a:pPr>
            <a:r>
              <a:rPr lang="en-US" sz="2400" dirty="0" smtClean="0">
                <a:latin typeface="Cambria" panose="02040503050406030204" pitchFamily="18" charset="0"/>
              </a:rPr>
              <a:t>Examine </a:t>
            </a:r>
            <a:r>
              <a:rPr lang="en-US" sz="2400" dirty="0">
                <a:latin typeface="Cambria" panose="02040503050406030204" pitchFamily="18" charset="0"/>
              </a:rPr>
              <a:t>various principles of landscaping, uses of landscape trees, shrubs and climbers, production technology of important ornamental crops, etc. </a:t>
            </a:r>
          </a:p>
          <a:p>
            <a:pPr marL="342900" indent="-342900" algn="just">
              <a:lnSpc>
                <a:spcPct val="150000"/>
              </a:lnSpc>
              <a:buFont typeface="Wingdings" panose="05000000000000000000" pitchFamily="2" charset="2"/>
              <a:buChar char="Ø"/>
            </a:pPr>
            <a:r>
              <a:rPr lang="en-US" sz="2400" dirty="0" smtClean="0">
                <a:latin typeface="Cambria" panose="02040503050406030204" pitchFamily="18" charset="0"/>
              </a:rPr>
              <a:t>Determine </a:t>
            </a:r>
            <a:r>
              <a:rPr lang="en-US" sz="2400" dirty="0">
                <a:latin typeface="Cambria" panose="02040503050406030204" pitchFamily="18" charset="0"/>
              </a:rPr>
              <a:t>about Demonstrate various Package of practices for loose flowers and their transportation, storage house and required condition for cut and loose flower. </a:t>
            </a:r>
          </a:p>
          <a:p>
            <a:pPr marL="342900" indent="-342900" algn="just">
              <a:lnSpc>
                <a:spcPct val="150000"/>
              </a:lnSpc>
              <a:buFont typeface="Wingdings" panose="05000000000000000000" pitchFamily="2" charset="2"/>
              <a:buChar char="Ø"/>
            </a:pPr>
            <a:r>
              <a:rPr lang="en-US" sz="2400" dirty="0" smtClean="0">
                <a:latin typeface="Cambria" panose="02040503050406030204" pitchFamily="18" charset="0"/>
              </a:rPr>
              <a:t>Construct </a:t>
            </a:r>
            <a:r>
              <a:rPr lang="en-US" sz="2400" dirty="0">
                <a:latin typeface="Cambria" panose="02040503050406030204" pitchFamily="18" charset="0"/>
              </a:rPr>
              <a:t>about the various problems with the production technology of medicinal and aromatic plants. </a:t>
            </a:r>
          </a:p>
          <a:p>
            <a:pPr marL="342900" indent="-342900" algn="just">
              <a:lnSpc>
                <a:spcPct val="150000"/>
              </a:lnSpc>
              <a:buFont typeface="Wingdings" panose="05000000000000000000" pitchFamily="2" charset="2"/>
              <a:buChar char="Ø"/>
            </a:pPr>
            <a:r>
              <a:rPr lang="en-US" sz="2400" dirty="0" smtClean="0">
                <a:latin typeface="Cambria" panose="02040503050406030204" pitchFamily="18" charset="0"/>
              </a:rPr>
              <a:t>Importance </a:t>
            </a:r>
            <a:r>
              <a:rPr lang="en-US" sz="2400" dirty="0">
                <a:latin typeface="Cambria" panose="02040503050406030204" pitchFamily="18" charset="0"/>
              </a:rPr>
              <a:t>of Processing and value addition in ornamental crops and MAPs produce. </a:t>
            </a:r>
          </a:p>
          <a:p>
            <a:r>
              <a:rPr lang="en-US" sz="2000" dirty="0"/>
              <a:t>	</a:t>
            </a:r>
          </a:p>
        </p:txBody>
      </p:sp>
      <p:sp>
        <p:nvSpPr>
          <p:cNvPr id="6" name="Rectangle 5"/>
          <p:cNvSpPr/>
          <p:nvPr/>
        </p:nvSpPr>
        <p:spPr>
          <a:xfrm>
            <a:off x="1219200" y="-13381"/>
            <a:ext cx="4572000" cy="523220"/>
          </a:xfrm>
          <a:prstGeom prst="rect">
            <a:avLst/>
          </a:prstGeom>
        </p:spPr>
        <p:txBody>
          <a:bodyPr>
            <a:spAutoFit/>
          </a:bodyPr>
          <a:lstStyle/>
          <a:p>
            <a:pPr algn="ctr"/>
            <a:r>
              <a:rPr lang="en-US" sz="2800" b="1" dirty="0" smtClean="0">
                <a:solidFill>
                  <a:srgbClr val="000000"/>
                </a:solidFill>
                <a:latin typeface="Cambria" panose="02040503050406030204" pitchFamily="18" charset="0"/>
              </a:rPr>
              <a:t>Course Objectives </a:t>
            </a:r>
            <a:endParaRPr lang="en-US" sz="2800" dirty="0"/>
          </a:p>
        </p:txBody>
      </p:sp>
      <p:pic>
        <p:nvPicPr>
          <p:cNvPr id="7" name="Picture 6">
            <a:extLst>
              <a:ext uri="{FF2B5EF4-FFF2-40B4-BE49-F238E27FC236}">
                <a16:creationId xmlns="" xmlns:a16="http://schemas.microsoft.com/office/drawing/2014/main" id="{F6F3548C-D676-77BD-B75D-A828238179F1}"/>
              </a:ext>
            </a:extLst>
          </p:cNvPr>
          <p:cNvPicPr>
            <a:picLocks noChangeAspect="1"/>
          </p:cNvPicPr>
          <p:nvPr/>
        </p:nvPicPr>
        <p:blipFill>
          <a:blip r:embed="rId2"/>
          <a:stretch>
            <a:fillRect/>
          </a:stretch>
        </p:blipFill>
        <p:spPr>
          <a:xfrm>
            <a:off x="7644060" y="0"/>
            <a:ext cx="1499939" cy="509839"/>
          </a:xfrm>
          <a:prstGeom prst="rect">
            <a:avLst/>
          </a:prstGeom>
        </p:spPr>
      </p:pic>
      <p:sp>
        <p:nvSpPr>
          <p:cNvPr id="8" name="Rectangle 7">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2" y="6400800"/>
            <a:ext cx="9143999" cy="457200"/>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Tree>
    <p:extLst>
      <p:ext uri="{BB962C8B-B14F-4D97-AF65-F5344CB8AC3E}">
        <p14:creationId xmlns:p14="http://schemas.microsoft.com/office/powerpoint/2010/main" val="1479710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 xmlns:a16="http://schemas.microsoft.com/office/drawing/2014/main" id="{F6F3548C-D676-77BD-B75D-A828238179F1}"/>
              </a:ext>
            </a:extLst>
          </p:cNvPr>
          <p:cNvPicPr>
            <a:picLocks noChangeAspect="1"/>
          </p:cNvPicPr>
          <p:nvPr/>
        </p:nvPicPr>
        <p:blipFill>
          <a:blip r:embed="rId3"/>
          <a:stretch>
            <a:fillRect/>
          </a:stretch>
        </p:blipFill>
        <p:spPr>
          <a:xfrm>
            <a:off x="7644060" y="0"/>
            <a:ext cx="1499939" cy="755334"/>
          </a:xfrm>
          <a:prstGeom prst="rect">
            <a:avLst/>
          </a:prstGeom>
        </p:spPr>
      </p:pic>
      <p:sp>
        <p:nvSpPr>
          <p:cNvPr id="2" name="Rectangle 1"/>
          <p:cNvSpPr/>
          <p:nvPr/>
        </p:nvSpPr>
        <p:spPr>
          <a:xfrm>
            <a:off x="-1" y="1319475"/>
            <a:ext cx="9143999" cy="523220"/>
          </a:xfrm>
          <a:prstGeom prst="rect">
            <a:avLst/>
          </a:prstGeom>
          <a:solidFill>
            <a:srgbClr val="FF0000"/>
          </a:solidFill>
        </p:spPr>
        <p:txBody>
          <a:bodyPr wrap="square">
            <a:spAutoFit/>
          </a:bodyPr>
          <a:lstStyle/>
          <a:p>
            <a:pPr algn="ctr"/>
            <a:r>
              <a:rPr lang="en-US" sz="2800" b="1" dirty="0">
                <a:solidFill>
                  <a:schemeClr val="bg1"/>
                </a:solidFill>
                <a:latin typeface="Cambria" panose="02040503050406030204" pitchFamily="18" charset="0"/>
              </a:rPr>
              <a:t>Production technology of </a:t>
            </a:r>
            <a:r>
              <a:rPr lang="en-US" sz="2800" b="1" dirty="0" err="1">
                <a:solidFill>
                  <a:schemeClr val="bg1"/>
                </a:solidFill>
                <a:latin typeface="Cambria" panose="02040503050406030204" pitchFamily="18" charset="0"/>
              </a:rPr>
              <a:t>costus</a:t>
            </a:r>
            <a:endParaRPr lang="en-US" sz="2800" dirty="0">
              <a:solidFill>
                <a:srgbClr val="000000"/>
              </a:solidFill>
              <a:latin typeface="Cambria" panose="02040503050406030204" pitchFamily="18" charset="0"/>
            </a:endParaRPr>
          </a:p>
        </p:txBody>
      </p:sp>
      <p:sp>
        <p:nvSpPr>
          <p:cNvPr id="9" name="Rectangle 8">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Tree>
    <p:extLst>
      <p:ext uri="{BB962C8B-B14F-4D97-AF65-F5344CB8AC3E}">
        <p14:creationId xmlns:p14="http://schemas.microsoft.com/office/powerpoint/2010/main" val="712595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 xmlns:a16="http://schemas.microsoft.com/office/drawing/2014/main" id="{F6F3548C-D676-77BD-B75D-A828238179F1}"/>
              </a:ext>
            </a:extLst>
          </p:cNvPr>
          <p:cNvPicPr>
            <a:picLocks noChangeAspect="1"/>
          </p:cNvPicPr>
          <p:nvPr/>
        </p:nvPicPr>
        <p:blipFill>
          <a:blip r:embed="rId2"/>
          <a:stretch>
            <a:fillRect/>
          </a:stretch>
        </p:blipFill>
        <p:spPr>
          <a:xfrm>
            <a:off x="7848600" y="0"/>
            <a:ext cx="1295399" cy="521670"/>
          </a:xfrm>
          <a:prstGeom prst="rect">
            <a:avLst/>
          </a:prstGeom>
        </p:spPr>
      </p:pic>
      <p:sp>
        <p:nvSpPr>
          <p:cNvPr id="8" name="Rectangle 7">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
        <p:nvSpPr>
          <p:cNvPr id="2" name="Rectangle 1"/>
          <p:cNvSpPr/>
          <p:nvPr/>
        </p:nvSpPr>
        <p:spPr>
          <a:xfrm>
            <a:off x="228600" y="808943"/>
            <a:ext cx="7848599" cy="1015663"/>
          </a:xfrm>
          <a:prstGeom prst="rect">
            <a:avLst/>
          </a:prstGeom>
        </p:spPr>
        <p:txBody>
          <a:bodyPr wrap="square">
            <a:spAutoFit/>
          </a:bodyPr>
          <a:lstStyle/>
          <a:p>
            <a:pPr algn="just">
              <a:lnSpc>
                <a:spcPct val="150000"/>
              </a:lnSpc>
            </a:pPr>
            <a:r>
              <a:rPr lang="en-US" sz="2000" dirty="0" smtClean="0">
                <a:latin typeface="Times New Roman" panose="02020603050405020304" pitchFamily="18" charset="0"/>
                <a:cs typeface="Times New Roman" panose="02020603050405020304" pitchFamily="18" charset="0"/>
              </a:rPr>
              <a:t>Botanical Name            : </a:t>
            </a:r>
            <a:r>
              <a:rPr lang="en-US" sz="2000" i="1" dirty="0" err="1">
                <a:latin typeface="Times New Roman" panose="02020603050405020304" pitchFamily="18" charset="0"/>
                <a:cs typeface="Times New Roman" panose="02020603050405020304" pitchFamily="18" charset="0"/>
              </a:rPr>
              <a:t>Saussurea</a:t>
            </a:r>
            <a:r>
              <a:rPr lang="en-US" sz="2000" i="1" dirty="0">
                <a:latin typeface="Times New Roman" panose="02020603050405020304" pitchFamily="18" charset="0"/>
                <a:cs typeface="Times New Roman" panose="02020603050405020304" pitchFamily="18" charset="0"/>
              </a:rPr>
              <a:t> </a:t>
            </a:r>
            <a:r>
              <a:rPr lang="en-US" sz="2000" i="1" dirty="0" err="1">
                <a:latin typeface="Times New Roman" panose="02020603050405020304" pitchFamily="18" charset="0"/>
                <a:cs typeface="Times New Roman" panose="02020603050405020304" pitchFamily="18" charset="0"/>
              </a:rPr>
              <a:t>costus</a:t>
            </a:r>
            <a:endParaRPr lang="en-US" sz="2000" i="1" dirty="0" smtClean="0">
              <a:latin typeface="Times New Roman" panose="02020603050405020304" pitchFamily="18" charset="0"/>
              <a:cs typeface="Times New Roman" panose="02020603050405020304" pitchFamily="18" charset="0"/>
            </a:endParaRPr>
          </a:p>
          <a:p>
            <a:pPr algn="just">
              <a:lnSpc>
                <a:spcPct val="150000"/>
              </a:lnSpc>
            </a:pPr>
            <a:r>
              <a:rPr lang="en-US" sz="2000" dirty="0" smtClean="0">
                <a:latin typeface="Times New Roman" panose="02020603050405020304" pitchFamily="18" charset="0"/>
                <a:cs typeface="Times New Roman" panose="02020603050405020304" pitchFamily="18" charset="0"/>
              </a:rPr>
              <a:t>Family                           </a:t>
            </a:r>
            <a:r>
              <a:rPr lang="en-US" sz="2000" dirty="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Compositae</a:t>
            </a:r>
            <a:endParaRPr lang="en-US" sz="2000" dirty="0" smtClean="0">
              <a:latin typeface="Times New Roman" panose="02020603050405020304" pitchFamily="18" charset="0"/>
              <a:cs typeface="Times New Roman" panose="02020603050405020304" pitchFamily="18" charset="0"/>
            </a:endParaRPr>
          </a:p>
        </p:txBody>
      </p:sp>
      <p:sp>
        <p:nvSpPr>
          <p:cNvPr id="4" name="Rectangle 3"/>
          <p:cNvSpPr/>
          <p:nvPr/>
        </p:nvSpPr>
        <p:spPr>
          <a:xfrm>
            <a:off x="-17585" y="2396533"/>
            <a:ext cx="8763000" cy="553998"/>
          </a:xfrm>
          <a:prstGeom prst="rect">
            <a:avLst/>
          </a:prstGeom>
        </p:spPr>
        <p:txBody>
          <a:bodyPr wrap="square">
            <a:spAutoFit/>
          </a:bodyPr>
          <a:lstStyle/>
          <a:p>
            <a:pPr>
              <a:lnSpc>
                <a:spcPct val="150000"/>
              </a:lnSpc>
            </a:pPr>
            <a:r>
              <a:rPr lang="en-US" sz="2000" b="1" dirty="0">
                <a:latin typeface="Times New Roman" panose="02020603050405020304" pitchFamily="18" charset="0"/>
                <a:ea typeface="Tahoma" panose="020B0604030504040204" pitchFamily="34" charset="0"/>
                <a:cs typeface="Times New Roman" panose="02020603050405020304" pitchFamily="18" charset="0"/>
              </a:rPr>
              <a:t>Plant Part use </a:t>
            </a:r>
            <a:r>
              <a:rPr lang="en-US" sz="2000" b="1" dirty="0" smtClean="0">
                <a:latin typeface="Times New Roman" panose="02020603050405020304" pitchFamily="18" charset="0"/>
                <a:ea typeface="Tahoma" panose="020B0604030504040204" pitchFamily="34" charset="0"/>
                <a:cs typeface="Times New Roman" panose="02020603050405020304" pitchFamily="18" charset="0"/>
              </a:rPr>
              <a:t>-</a:t>
            </a:r>
            <a:r>
              <a:rPr lang="en-US" sz="2000" dirty="0">
                <a:latin typeface="Times New Roman" panose="02020603050405020304" pitchFamily="18" charset="0"/>
                <a:ea typeface="Tahoma" panose="020B0604030504040204" pitchFamily="34" charset="0"/>
                <a:cs typeface="Times New Roman" panose="02020603050405020304" pitchFamily="18" charset="0"/>
              </a:rPr>
              <a:t>Roots contain </a:t>
            </a:r>
            <a:r>
              <a:rPr lang="en-US" sz="2000" dirty="0" err="1">
                <a:latin typeface="Times New Roman" panose="02020603050405020304" pitchFamily="18" charset="0"/>
                <a:ea typeface="Tahoma" panose="020B0604030504040204" pitchFamily="34" charset="0"/>
                <a:cs typeface="Times New Roman" panose="02020603050405020304" pitchFamily="18" charset="0"/>
              </a:rPr>
              <a:t>Diosgenin</a:t>
            </a:r>
            <a:r>
              <a:rPr lang="en-US" sz="2000" dirty="0">
                <a:latin typeface="Times New Roman" panose="02020603050405020304" pitchFamily="18" charset="0"/>
                <a:ea typeface="Tahoma" panose="020B0604030504040204" pitchFamily="34" charset="0"/>
                <a:cs typeface="Times New Roman" panose="02020603050405020304" pitchFamily="18" charset="0"/>
              </a:rPr>
              <a:t> and </a:t>
            </a:r>
            <a:r>
              <a:rPr lang="en-US" sz="2000" dirty="0" smtClean="0">
                <a:latin typeface="Times New Roman" panose="02020603050405020304" pitchFamily="18" charset="0"/>
                <a:ea typeface="Tahoma" panose="020B0604030504040204" pitchFamily="34" charset="0"/>
                <a:cs typeface="Times New Roman" panose="02020603050405020304" pitchFamily="18" charset="0"/>
              </a:rPr>
              <a:t>steroidal </a:t>
            </a:r>
            <a:r>
              <a:rPr lang="en-US" sz="2000" dirty="0" err="1" smtClean="0">
                <a:latin typeface="Times New Roman" panose="02020603050405020304" pitchFamily="18" charset="0"/>
                <a:ea typeface="Tahoma" panose="020B0604030504040204" pitchFamily="34" charset="0"/>
                <a:cs typeface="Times New Roman" panose="02020603050405020304" pitchFamily="18" charset="0"/>
              </a:rPr>
              <a:t>sapogenins</a:t>
            </a:r>
            <a:endParaRPr lang="en-US" sz="2000" dirty="0">
              <a:latin typeface="Times New Roman" panose="02020603050405020304" pitchFamily="18" charset="0"/>
              <a:ea typeface="Tahoma" panose="020B0604030504040204" pitchFamily="34" charset="0"/>
              <a:cs typeface="Times New Roman" panose="02020603050405020304" pitchFamily="18" charset="0"/>
            </a:endParaRPr>
          </a:p>
        </p:txBody>
      </p:sp>
      <p:sp>
        <p:nvSpPr>
          <p:cNvPr id="5" name="Rectangle 4"/>
          <p:cNvSpPr/>
          <p:nvPr/>
        </p:nvSpPr>
        <p:spPr>
          <a:xfrm>
            <a:off x="0" y="1166"/>
            <a:ext cx="7391400" cy="461665"/>
          </a:xfrm>
          <a:prstGeom prst="rect">
            <a:avLst/>
          </a:prstGeom>
          <a:solidFill>
            <a:srgbClr val="FFFF00"/>
          </a:solidFill>
        </p:spPr>
        <p:txBody>
          <a:bodyPr wrap="square">
            <a:spAutoFit/>
          </a:bodyPr>
          <a:lstStyle/>
          <a:p>
            <a:r>
              <a:rPr lang="en-US" sz="2000" dirty="0" smtClean="0">
                <a:solidFill>
                  <a:srgbClr val="000000"/>
                </a:solidFill>
                <a:latin typeface="Cambria" panose="02040503050406030204" pitchFamily="18" charset="0"/>
              </a:rPr>
              <a:t> </a:t>
            </a:r>
            <a:r>
              <a:rPr lang="en-US" sz="2400" b="1" dirty="0">
                <a:solidFill>
                  <a:srgbClr val="000000"/>
                </a:solidFill>
                <a:latin typeface="Times New Roman" panose="02020603050405020304" pitchFamily="18" charset="0"/>
                <a:cs typeface="Times New Roman" panose="02020603050405020304" pitchFamily="18" charset="0"/>
              </a:rPr>
              <a:t>Production technology of </a:t>
            </a:r>
            <a:r>
              <a:rPr lang="en-US" sz="2400" b="1" dirty="0" err="1">
                <a:solidFill>
                  <a:srgbClr val="000000"/>
                </a:solidFill>
                <a:latin typeface="Times New Roman" panose="02020603050405020304" pitchFamily="18" charset="0"/>
                <a:cs typeface="Times New Roman" panose="02020603050405020304" pitchFamily="18" charset="0"/>
              </a:rPr>
              <a:t>costus</a:t>
            </a:r>
            <a:r>
              <a:rPr lang="en-US" dirty="0" smtClean="0">
                <a:solidFill>
                  <a:srgbClr val="000000"/>
                </a:solidFill>
                <a:latin typeface="Cambria" panose="02040503050406030204" pitchFamily="18" charset="0"/>
              </a:rPr>
              <a:t>	</a:t>
            </a:r>
            <a:endParaRPr lang="en-US" dirty="0">
              <a:solidFill>
                <a:srgbClr val="000000"/>
              </a:solidFill>
              <a:latin typeface="Cambria" panose="02040503050406030204" pitchFamily="18" charset="0"/>
            </a:endParaRPr>
          </a:p>
        </p:txBody>
      </p:sp>
      <p:sp>
        <p:nvSpPr>
          <p:cNvPr id="3" name="Rectangle 2"/>
          <p:cNvSpPr/>
          <p:nvPr/>
        </p:nvSpPr>
        <p:spPr>
          <a:xfrm>
            <a:off x="216877" y="3124200"/>
            <a:ext cx="8686800" cy="2400657"/>
          </a:xfrm>
          <a:prstGeom prst="rect">
            <a:avLst/>
          </a:prstGeom>
        </p:spPr>
        <p:txBody>
          <a:bodyPr wrap="square">
            <a:spAutoFit/>
          </a:bodyPr>
          <a:lstStyle/>
          <a:p>
            <a:pPr algn="just">
              <a:lnSpc>
                <a:spcPct val="150000"/>
              </a:lnSpc>
            </a:pPr>
            <a:r>
              <a:rPr lang="en-US" sz="2000" b="1" dirty="0">
                <a:solidFill>
                  <a:srgbClr val="000000"/>
                </a:solidFill>
                <a:latin typeface="Times New Roman" panose="02020603050405020304" pitchFamily="18" charset="0"/>
              </a:rPr>
              <a:t>Medicinal use of </a:t>
            </a:r>
            <a:r>
              <a:rPr lang="en-US" sz="2000" b="1" dirty="0" err="1">
                <a:solidFill>
                  <a:srgbClr val="000000"/>
                </a:solidFill>
                <a:latin typeface="Times New Roman" panose="02020603050405020304" pitchFamily="18" charset="0"/>
              </a:rPr>
              <a:t>Costus</a:t>
            </a:r>
            <a:r>
              <a:rPr lang="en-US" sz="2000" b="1" dirty="0">
                <a:solidFill>
                  <a:srgbClr val="000000"/>
                </a:solidFill>
                <a:latin typeface="Times New Roman" panose="02020603050405020304" pitchFamily="18" charset="0"/>
              </a:rPr>
              <a:t>: </a:t>
            </a:r>
            <a:endParaRPr lang="en-US" sz="2000" dirty="0">
              <a:solidFill>
                <a:srgbClr val="000000"/>
              </a:solidFill>
              <a:latin typeface="Times New Roman" panose="02020603050405020304" pitchFamily="18" charset="0"/>
            </a:endParaRPr>
          </a:p>
          <a:p>
            <a:pPr marL="285750" indent="-285750" algn="just">
              <a:lnSpc>
                <a:spcPct val="150000"/>
              </a:lnSpc>
              <a:buFont typeface="Wingdings" panose="05000000000000000000" pitchFamily="2" charset="2"/>
              <a:buChar char="Ø"/>
            </a:pPr>
            <a:r>
              <a:rPr lang="en-US" sz="2000" dirty="0" smtClean="0">
                <a:solidFill>
                  <a:srgbClr val="000000"/>
                </a:solidFill>
                <a:latin typeface="Times New Roman" panose="02020603050405020304" pitchFamily="18" charset="0"/>
              </a:rPr>
              <a:t> </a:t>
            </a:r>
            <a:r>
              <a:rPr lang="en-US" sz="2000" dirty="0" err="1">
                <a:solidFill>
                  <a:srgbClr val="000000"/>
                </a:solidFill>
                <a:latin typeface="Times New Roman" panose="02020603050405020304" pitchFamily="18" charset="0"/>
              </a:rPr>
              <a:t>Costus</a:t>
            </a:r>
            <a:r>
              <a:rPr lang="en-US" sz="2000" dirty="0">
                <a:solidFill>
                  <a:srgbClr val="000000"/>
                </a:solidFill>
                <a:latin typeface="Times New Roman" panose="02020603050405020304" pitchFamily="18" charset="0"/>
              </a:rPr>
              <a:t> is a commonly used medicinal herb in China and is considered to be one of their 50 fundamental herbs. </a:t>
            </a:r>
          </a:p>
          <a:p>
            <a:pPr marL="285750" indent="-285750" algn="just">
              <a:lnSpc>
                <a:spcPct val="150000"/>
              </a:lnSpc>
              <a:buFont typeface="Wingdings" panose="05000000000000000000" pitchFamily="2" charset="2"/>
              <a:buChar char="Ø"/>
            </a:pPr>
            <a:r>
              <a:rPr lang="en-US" sz="2000" dirty="0" smtClean="0">
                <a:solidFill>
                  <a:srgbClr val="000000"/>
                </a:solidFill>
                <a:latin typeface="Times New Roman" panose="02020603050405020304" pitchFamily="18" charset="0"/>
              </a:rPr>
              <a:t>It </a:t>
            </a:r>
            <a:r>
              <a:rPr lang="en-US" sz="2000" dirty="0">
                <a:solidFill>
                  <a:srgbClr val="000000"/>
                </a:solidFill>
                <a:latin typeface="Times New Roman" panose="02020603050405020304" pitchFamily="18" charset="0"/>
              </a:rPr>
              <a:t>is also used in </a:t>
            </a:r>
            <a:r>
              <a:rPr lang="en-US" sz="2000" dirty="0" err="1">
                <a:solidFill>
                  <a:srgbClr val="000000"/>
                </a:solidFill>
                <a:latin typeface="Times New Roman" panose="02020603050405020304" pitchFamily="18" charset="0"/>
              </a:rPr>
              <a:t>Ayurvedic</a:t>
            </a:r>
            <a:r>
              <a:rPr lang="en-US" sz="2000" dirty="0">
                <a:solidFill>
                  <a:srgbClr val="000000"/>
                </a:solidFill>
                <a:latin typeface="Times New Roman" panose="02020603050405020304" pitchFamily="18" charset="0"/>
              </a:rPr>
              <a:t> medicine where it is valued mainly for its tonic, stimulant and antiseptic properties.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1" y="6528852"/>
            <a:ext cx="9143999" cy="329148"/>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pic>
        <p:nvPicPr>
          <p:cNvPr id="9" name="Picture 8">
            <a:extLst>
              <a:ext uri="{FF2B5EF4-FFF2-40B4-BE49-F238E27FC236}">
                <a16:creationId xmlns="" xmlns:a16="http://schemas.microsoft.com/office/drawing/2014/main" id="{F6F3548C-D676-77BD-B75D-A828238179F1}"/>
              </a:ext>
            </a:extLst>
          </p:cNvPr>
          <p:cNvPicPr>
            <a:picLocks noChangeAspect="1"/>
          </p:cNvPicPr>
          <p:nvPr/>
        </p:nvPicPr>
        <p:blipFill>
          <a:blip r:embed="rId2"/>
          <a:stretch>
            <a:fillRect/>
          </a:stretch>
        </p:blipFill>
        <p:spPr>
          <a:xfrm>
            <a:off x="8001000" y="0"/>
            <a:ext cx="1142999" cy="457200"/>
          </a:xfrm>
          <a:prstGeom prst="rect">
            <a:avLst/>
          </a:prstGeom>
        </p:spPr>
      </p:pic>
      <p:sp>
        <p:nvSpPr>
          <p:cNvPr id="3" name="Rectangle 2"/>
          <p:cNvSpPr/>
          <p:nvPr/>
        </p:nvSpPr>
        <p:spPr>
          <a:xfrm>
            <a:off x="0" y="0"/>
            <a:ext cx="9143998" cy="6275051"/>
          </a:xfrm>
          <a:prstGeom prst="rect">
            <a:avLst/>
          </a:prstGeom>
        </p:spPr>
        <p:txBody>
          <a:bodyPr wrap="square">
            <a:spAutoFit/>
          </a:bodyPr>
          <a:lstStyle/>
          <a:p>
            <a:pPr marL="342900" indent="-342900">
              <a:lnSpc>
                <a:spcPct val="150000"/>
              </a:lnSpc>
              <a:buFont typeface="Wingdings" panose="05000000000000000000" pitchFamily="2" charset="2"/>
              <a:buChar char="Ø"/>
            </a:pPr>
            <a:r>
              <a:rPr lang="en-US" dirty="0" smtClean="0">
                <a:solidFill>
                  <a:srgbClr val="000000"/>
                </a:solidFill>
                <a:latin typeface="Times New Roman" panose="02020603050405020304" pitchFamily="18" charset="0"/>
              </a:rPr>
              <a:t>It </a:t>
            </a:r>
            <a:r>
              <a:rPr lang="en-US" dirty="0">
                <a:solidFill>
                  <a:srgbClr val="000000"/>
                </a:solidFill>
                <a:latin typeface="Times New Roman" panose="02020603050405020304" pitchFamily="18" charset="0"/>
              </a:rPr>
              <a:t>is said to be aphrodisiac and to be able to prevent the hair turning grey. </a:t>
            </a:r>
          </a:p>
          <a:p>
            <a:pPr marL="342900" indent="-342900">
              <a:lnSpc>
                <a:spcPct val="150000"/>
              </a:lnSpc>
              <a:buFont typeface="Wingdings" panose="05000000000000000000" pitchFamily="2" charset="2"/>
              <a:buChar char="Ø"/>
            </a:pPr>
            <a:r>
              <a:rPr lang="en-US" dirty="0">
                <a:solidFill>
                  <a:srgbClr val="000000"/>
                </a:solidFill>
                <a:latin typeface="Times New Roman" panose="02020603050405020304" pitchFamily="18" charset="0"/>
              </a:rPr>
              <a:t>The root is anodyne, antibacterial, antispasmodic, aphrodisiac, carminative, skin, stimulant, stomachic, tonic and </a:t>
            </a:r>
            <a:r>
              <a:rPr lang="en-US" dirty="0" err="1">
                <a:solidFill>
                  <a:srgbClr val="000000"/>
                </a:solidFill>
                <a:latin typeface="Times New Roman" panose="02020603050405020304" pitchFamily="18" charset="0"/>
              </a:rPr>
              <a:t>vermifuge</a:t>
            </a:r>
            <a:r>
              <a:rPr lang="en-US" dirty="0">
                <a:solidFill>
                  <a:srgbClr val="000000"/>
                </a:solidFill>
                <a:latin typeface="Times New Roman" panose="02020603050405020304" pitchFamily="18" charset="0"/>
              </a:rPr>
              <a:t>. </a:t>
            </a:r>
          </a:p>
          <a:p>
            <a:pPr marL="342900" indent="-342900">
              <a:lnSpc>
                <a:spcPct val="150000"/>
              </a:lnSpc>
              <a:buFont typeface="Wingdings" panose="05000000000000000000" pitchFamily="2" charset="2"/>
              <a:buChar char="Ø"/>
            </a:pPr>
            <a:r>
              <a:rPr lang="en-US" dirty="0" smtClean="0">
                <a:solidFill>
                  <a:srgbClr val="000000"/>
                </a:solidFill>
                <a:latin typeface="Times New Roman" panose="02020603050405020304" pitchFamily="18" charset="0"/>
              </a:rPr>
              <a:t>It </a:t>
            </a:r>
            <a:r>
              <a:rPr lang="en-US" dirty="0">
                <a:solidFill>
                  <a:srgbClr val="000000"/>
                </a:solidFill>
                <a:latin typeface="Times New Roman" panose="02020603050405020304" pitchFamily="18" charset="0"/>
              </a:rPr>
              <a:t>is used internally in the treatment of abdominal distension and pain, chest pains due to liver problems and jaundice, gall bladder pain, constipation associated with energy stagnation, and asthma. </a:t>
            </a:r>
          </a:p>
          <a:p>
            <a:pPr marL="342900" indent="-342900">
              <a:lnSpc>
                <a:spcPct val="150000"/>
              </a:lnSpc>
              <a:buFont typeface="Wingdings" panose="05000000000000000000" pitchFamily="2" charset="2"/>
              <a:buChar char="Ø"/>
            </a:pPr>
            <a:r>
              <a:rPr lang="en-US" dirty="0" smtClean="0">
                <a:solidFill>
                  <a:srgbClr val="000000"/>
                </a:solidFill>
                <a:latin typeface="Times New Roman" panose="02020603050405020304" pitchFamily="18" charset="0"/>
              </a:rPr>
              <a:t>The </a:t>
            </a:r>
            <a:r>
              <a:rPr lang="en-US" dirty="0">
                <a:solidFill>
                  <a:srgbClr val="000000"/>
                </a:solidFill>
                <a:latin typeface="Times New Roman" panose="02020603050405020304" pitchFamily="18" charset="0"/>
              </a:rPr>
              <a:t>root is harvested in the autumn or spring and either dried for later use or decocted for the essential oil. It is normally used with other herbs. </a:t>
            </a:r>
          </a:p>
          <a:p>
            <a:pPr marL="342900" indent="-342900">
              <a:lnSpc>
                <a:spcPct val="150000"/>
              </a:lnSpc>
              <a:buFont typeface="Wingdings" panose="05000000000000000000" pitchFamily="2" charset="2"/>
              <a:buChar char="Ø"/>
            </a:pPr>
            <a:r>
              <a:rPr lang="en-US" dirty="0" smtClean="0">
                <a:solidFill>
                  <a:srgbClr val="000000"/>
                </a:solidFill>
                <a:latin typeface="Times New Roman" panose="02020603050405020304" pitchFamily="18" charset="0"/>
              </a:rPr>
              <a:t>The </a:t>
            </a:r>
            <a:r>
              <a:rPr lang="en-US" dirty="0">
                <a:solidFill>
                  <a:srgbClr val="000000"/>
                </a:solidFill>
                <a:latin typeface="Times New Roman" panose="02020603050405020304" pitchFamily="18" charset="0"/>
              </a:rPr>
              <a:t>root is also used in Tibetan medicine where it is considered to have an acrid, sweet and bitter taste with a neutral potency. </a:t>
            </a:r>
          </a:p>
          <a:p>
            <a:pPr marL="342900" indent="-342900">
              <a:lnSpc>
                <a:spcPct val="150000"/>
              </a:lnSpc>
              <a:buFont typeface="Wingdings" panose="05000000000000000000" pitchFamily="2" charset="2"/>
              <a:buChar char="Ø"/>
            </a:pPr>
            <a:r>
              <a:rPr lang="en-US" dirty="0" smtClean="0">
                <a:solidFill>
                  <a:srgbClr val="000000"/>
                </a:solidFill>
                <a:latin typeface="Times New Roman" panose="02020603050405020304" pitchFamily="18" charset="0"/>
              </a:rPr>
              <a:t> </a:t>
            </a:r>
            <a:r>
              <a:rPr lang="en-US" dirty="0">
                <a:solidFill>
                  <a:srgbClr val="000000"/>
                </a:solidFill>
                <a:latin typeface="Times New Roman" panose="02020603050405020304" pitchFamily="18" charset="0"/>
              </a:rPr>
              <a:t>It is used in the treatment of swelling and fullness of the stomach, blockage and irregular menses, pulmonary disorders, difficulty in swallowing and rotting/wasting of muscle tissues. An oil from the root is very beneficial in the treatment of rheumatism. </a:t>
            </a:r>
          </a:p>
          <a:p>
            <a:pPr marL="342900" indent="-342900">
              <a:lnSpc>
                <a:spcPct val="150000"/>
              </a:lnSpc>
              <a:buFont typeface="Wingdings" panose="05000000000000000000" pitchFamily="2" charset="2"/>
              <a:buChar char="Ø"/>
            </a:pPr>
            <a:r>
              <a:rPr lang="en-US" dirty="0" smtClean="0">
                <a:solidFill>
                  <a:srgbClr val="000000"/>
                </a:solidFill>
                <a:latin typeface="Times New Roman" panose="02020603050405020304" pitchFamily="18" charset="0"/>
              </a:rPr>
              <a:t> </a:t>
            </a:r>
            <a:r>
              <a:rPr lang="en-US" dirty="0">
                <a:solidFill>
                  <a:srgbClr val="000000"/>
                </a:solidFill>
                <a:latin typeface="Times New Roman" panose="02020603050405020304" pitchFamily="18" charset="0"/>
              </a:rPr>
              <a:t>An essential oil obtained from the roots is used medicinally, in perfumery, incenses and as a hair rinse when it is said to darken grey hair. </a:t>
            </a:r>
          </a:p>
        </p:txBody>
      </p:sp>
    </p:spTree>
    <p:extLst>
      <p:ext uri="{BB962C8B-B14F-4D97-AF65-F5344CB8AC3E}">
        <p14:creationId xmlns:p14="http://schemas.microsoft.com/office/powerpoint/2010/main" val="2161147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 xmlns:a16="http://schemas.microsoft.com/office/drawing/2014/main" id="{F6F3548C-D676-77BD-B75D-A828238179F1}"/>
              </a:ext>
            </a:extLst>
          </p:cNvPr>
          <p:cNvPicPr>
            <a:picLocks noChangeAspect="1"/>
          </p:cNvPicPr>
          <p:nvPr/>
        </p:nvPicPr>
        <p:blipFill>
          <a:blip r:embed="rId2"/>
          <a:stretch>
            <a:fillRect/>
          </a:stretch>
        </p:blipFill>
        <p:spPr>
          <a:xfrm>
            <a:off x="7924800" y="0"/>
            <a:ext cx="1219199" cy="381000"/>
          </a:xfrm>
          <a:prstGeom prst="rect">
            <a:avLst/>
          </a:prstGeom>
        </p:spPr>
      </p:pic>
      <p:sp>
        <p:nvSpPr>
          <p:cNvPr id="4" name="Rectangle 3"/>
          <p:cNvSpPr/>
          <p:nvPr/>
        </p:nvSpPr>
        <p:spPr>
          <a:xfrm>
            <a:off x="1" y="225669"/>
            <a:ext cx="9143999" cy="3785652"/>
          </a:xfrm>
          <a:prstGeom prst="rect">
            <a:avLst/>
          </a:prstGeom>
        </p:spPr>
        <p:txBody>
          <a:bodyPr wrap="square">
            <a:spAutoFit/>
          </a:bodyPr>
          <a:lstStyle/>
          <a:p>
            <a:pPr>
              <a:lnSpc>
                <a:spcPct val="150000"/>
              </a:lnSpc>
            </a:pPr>
            <a:r>
              <a:rPr lang="en-US" sz="2000" b="1" dirty="0" smtClean="0">
                <a:latin typeface="Times New Roman" panose="02020603050405020304" pitchFamily="18" charset="0"/>
                <a:cs typeface="Times New Roman" panose="02020603050405020304" pitchFamily="18" charset="0"/>
              </a:rPr>
              <a:t>Soil:</a:t>
            </a:r>
            <a:endParaRPr lang="en-US" sz="2000" b="1" dirty="0">
              <a:latin typeface="Times New Roman" panose="02020603050405020304" pitchFamily="18" charset="0"/>
              <a:cs typeface="Times New Roman" panose="02020603050405020304" pitchFamily="18" charset="0"/>
            </a:endParaRPr>
          </a:p>
          <a:p>
            <a:pPr>
              <a:lnSpc>
                <a:spcPct val="150000"/>
              </a:lnSpc>
            </a:pPr>
            <a:r>
              <a:rPr lang="en-US" sz="2000" dirty="0">
                <a:latin typeface="Times New Roman" panose="02020603050405020304" pitchFamily="18" charset="0"/>
                <a:cs typeface="Times New Roman" panose="02020603050405020304" pitchFamily="18" charset="0"/>
              </a:rPr>
              <a:t>Sandy textured loam soil, rich in moisture and organic carbon is best for germination as well as better survival of seedlings and productivity. pH- </a:t>
            </a:r>
            <a:r>
              <a:rPr lang="en-US" sz="2000" dirty="0" smtClean="0">
                <a:latin typeface="Times New Roman" panose="02020603050405020304" pitchFamily="18" charset="0"/>
                <a:cs typeface="Times New Roman" panose="02020603050405020304" pitchFamily="18" charset="0"/>
              </a:rPr>
              <a:t>5.7-7.5</a:t>
            </a:r>
          </a:p>
          <a:p>
            <a:pPr>
              <a:lnSpc>
                <a:spcPct val="150000"/>
              </a:lnSpc>
            </a:pPr>
            <a:r>
              <a:rPr lang="en-US" sz="2000" b="1" dirty="0" smtClean="0">
                <a:latin typeface="Times New Roman" panose="02020603050405020304" pitchFamily="18" charset="0"/>
                <a:cs typeface="Times New Roman" panose="02020603050405020304" pitchFamily="18" charset="0"/>
              </a:rPr>
              <a:t>Climate:</a:t>
            </a:r>
          </a:p>
          <a:p>
            <a:pPr marL="342900" indent="-342900">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A casual in irrigated areas, 2000 - 3300 </a:t>
            </a:r>
            <a:r>
              <a:rPr lang="en-US" sz="2000" dirty="0" err="1">
                <a:latin typeface="Times New Roman" panose="02020603050405020304" pitchFamily="18" charset="0"/>
                <a:cs typeface="Times New Roman" panose="02020603050405020304" pitchFamily="18" charset="0"/>
              </a:rPr>
              <a:t>metres</a:t>
            </a:r>
            <a:r>
              <a:rPr lang="en-US" sz="2000" dirty="0">
                <a:latin typeface="Times New Roman" panose="02020603050405020304" pitchFamily="18" charset="0"/>
                <a:cs typeface="Times New Roman" panose="02020603050405020304" pitchFamily="18" charset="0"/>
              </a:rPr>
              <a:t> from Pakistan to </a:t>
            </a:r>
            <a:r>
              <a:rPr lang="en-US" sz="2000" dirty="0" err="1">
                <a:latin typeface="Times New Roman" panose="02020603050405020304" pitchFamily="18" charset="0"/>
                <a:cs typeface="Times New Roman" panose="02020603050405020304" pitchFamily="18" charset="0"/>
              </a:rPr>
              <a:t>Himachel</a:t>
            </a:r>
            <a:r>
              <a:rPr lang="en-US" sz="2000" dirty="0">
                <a:latin typeface="Times New Roman" panose="02020603050405020304" pitchFamily="18" charset="0"/>
                <a:cs typeface="Times New Roman" panose="02020603050405020304" pitchFamily="18" charset="0"/>
              </a:rPr>
              <a:t> Pradesh. Usually found in moist shady situations in Kashmir, sometimes forming the undergrowth in birch forests. . The plant grows in temperate and sub-alpine region. High humidity and minimum temperature 13o C is best for cultivation.</a:t>
            </a:r>
            <a:endParaRPr lang="en-US" sz="2000" dirty="0" smtClean="0">
              <a:latin typeface="Times New Roman" panose="02020603050405020304" pitchFamily="18" charset="0"/>
              <a:cs typeface="Times New Roman" panose="02020603050405020304" pitchFamily="18" charset="0"/>
            </a:endParaRPr>
          </a:p>
        </p:txBody>
      </p:sp>
      <p:sp>
        <p:nvSpPr>
          <p:cNvPr id="5" name="Rectangle 4">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
        <p:nvSpPr>
          <p:cNvPr id="3" name="Rectangle 2"/>
          <p:cNvSpPr/>
          <p:nvPr/>
        </p:nvSpPr>
        <p:spPr>
          <a:xfrm>
            <a:off x="76199" y="4236990"/>
            <a:ext cx="8991600" cy="1477328"/>
          </a:xfrm>
          <a:prstGeom prst="rect">
            <a:avLst/>
          </a:prstGeom>
        </p:spPr>
        <p:txBody>
          <a:bodyPr wrap="square">
            <a:spAutoFit/>
          </a:bodyPr>
          <a:lstStyle/>
          <a:p>
            <a:pPr>
              <a:lnSpc>
                <a:spcPct val="150000"/>
              </a:lnSpc>
            </a:pPr>
            <a:r>
              <a:rPr lang="en-US" sz="2000" b="1" dirty="0">
                <a:latin typeface="Times New Roman" panose="02020603050405020304" pitchFamily="18" charset="0"/>
                <a:cs typeface="Times New Roman" panose="02020603050405020304" pitchFamily="18" charset="0"/>
              </a:rPr>
              <a:t>Varieties</a:t>
            </a:r>
          </a:p>
          <a:p>
            <a:pPr>
              <a:lnSpc>
                <a:spcPct val="150000"/>
              </a:lnSpc>
            </a:pPr>
            <a:r>
              <a:rPr lang="en-US" sz="2000" dirty="0" err="1">
                <a:latin typeface="Times New Roman" panose="02020603050405020304" pitchFamily="18" charset="0"/>
                <a:cs typeface="Times New Roman" panose="02020603050405020304" pitchFamily="18" charset="0"/>
              </a:rPr>
              <a:t>Marth</a:t>
            </a:r>
            <a:r>
              <a:rPr lang="en-US" sz="2000" dirty="0">
                <a:latin typeface="Times New Roman" panose="02020603050405020304" pitchFamily="18" charset="0"/>
                <a:cs typeface="Times New Roman" panose="02020603050405020304" pitchFamily="18" charset="0"/>
              </a:rPr>
              <a:t> Washington, Mary </a:t>
            </a:r>
            <a:r>
              <a:rPr lang="en-US" sz="2000" dirty="0" smtClean="0">
                <a:latin typeface="Times New Roman" panose="02020603050405020304" pitchFamily="18" charset="0"/>
                <a:cs typeface="Times New Roman" panose="02020603050405020304" pitchFamily="18" charset="0"/>
              </a:rPr>
              <a:t>Washington, Jersey </a:t>
            </a:r>
            <a:r>
              <a:rPr lang="en-US" sz="2000" dirty="0">
                <a:latin typeface="Times New Roman" panose="02020603050405020304" pitchFamily="18" charset="0"/>
                <a:cs typeface="Times New Roman" panose="02020603050405020304" pitchFamily="18" charset="0"/>
              </a:rPr>
              <a:t>Gem, Jersey Giant and Greenwich produce superior yields in North Carolina.</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099" y="348359"/>
            <a:ext cx="9067800" cy="5582939"/>
          </a:xfrm>
          <a:prstGeom prst="rect">
            <a:avLst/>
          </a:prstGeom>
        </p:spPr>
        <p:txBody>
          <a:bodyPr wrap="square">
            <a:spAutoFit/>
          </a:bodyPr>
          <a:lstStyle/>
          <a:p>
            <a:pPr algn="just">
              <a:lnSpc>
                <a:spcPct val="150000"/>
              </a:lnSpc>
            </a:pPr>
            <a:r>
              <a:rPr lang="en-US" sz="2000" b="1" dirty="0" smtClean="0">
                <a:solidFill>
                  <a:srgbClr val="000000"/>
                </a:solidFill>
                <a:latin typeface="Times New Roman" panose="02020603050405020304" pitchFamily="18" charset="0"/>
              </a:rPr>
              <a:t>Method of Propagation</a:t>
            </a:r>
            <a:r>
              <a:rPr lang="en-US" sz="2000" dirty="0">
                <a:solidFill>
                  <a:srgbClr val="000000"/>
                </a:solidFill>
                <a:latin typeface="Times New Roman" panose="02020603050405020304" pitchFamily="18" charset="0"/>
              </a:rPr>
              <a:t>: Seeds, stem cutting and </a:t>
            </a:r>
            <a:r>
              <a:rPr lang="en-US" sz="2000" dirty="0" smtClean="0">
                <a:solidFill>
                  <a:srgbClr val="000000"/>
                </a:solidFill>
                <a:latin typeface="Times New Roman" panose="02020603050405020304" pitchFamily="18" charset="0"/>
              </a:rPr>
              <a:t>rhizomes.</a:t>
            </a:r>
            <a:endParaRPr lang="en-US" sz="2000" dirty="0">
              <a:solidFill>
                <a:srgbClr val="000000"/>
              </a:solidFill>
              <a:latin typeface="Times New Roman" panose="02020603050405020304" pitchFamily="18" charset="0"/>
            </a:endParaRPr>
          </a:p>
          <a:p>
            <a:pPr algn="just">
              <a:lnSpc>
                <a:spcPct val="150000"/>
              </a:lnSpc>
            </a:pPr>
            <a:r>
              <a:rPr lang="en-US" sz="2000" dirty="0">
                <a:solidFill>
                  <a:srgbClr val="000000"/>
                </a:solidFill>
                <a:latin typeface="Times New Roman" panose="02020603050405020304" pitchFamily="18" charset="0"/>
              </a:rPr>
              <a:t>Commercially it is being propagated only through rhizomes cuttings. Selection of rhizomes for planting is however important. </a:t>
            </a:r>
            <a:endParaRPr lang="en-US" sz="2000" dirty="0" smtClean="0">
              <a:solidFill>
                <a:srgbClr val="000000"/>
              </a:solidFill>
              <a:latin typeface="Times New Roman" panose="02020603050405020304" pitchFamily="18" charset="0"/>
            </a:endParaRPr>
          </a:p>
          <a:p>
            <a:pPr algn="just">
              <a:lnSpc>
                <a:spcPct val="150000"/>
              </a:lnSpc>
            </a:pPr>
            <a:r>
              <a:rPr lang="en-US" sz="2000" dirty="0" smtClean="0">
                <a:solidFill>
                  <a:srgbClr val="000000"/>
                </a:solidFill>
                <a:latin typeface="Times New Roman" panose="02020603050405020304" pitchFamily="18" charset="0"/>
              </a:rPr>
              <a:t>The </a:t>
            </a:r>
            <a:r>
              <a:rPr lang="en-US" sz="2000" dirty="0">
                <a:solidFill>
                  <a:srgbClr val="000000"/>
                </a:solidFill>
                <a:latin typeface="Times New Roman" panose="02020603050405020304" pitchFamily="18" charset="0"/>
              </a:rPr>
              <a:t>rhizomes have a number of nipple shaped buds most of them being concentrated around the stem scar and the tips. The formation of buds on the rhizomes is poor during April. Cuttings of rhizome pieces weighing around 40 g should be selected. </a:t>
            </a:r>
            <a:r>
              <a:rPr lang="en-US" sz="2000" dirty="0" smtClean="0">
                <a:solidFill>
                  <a:srgbClr val="000000"/>
                </a:solidFill>
                <a:latin typeface="Times New Roman" panose="02020603050405020304" pitchFamily="18" charset="0"/>
              </a:rPr>
              <a:t>Seed rate</a:t>
            </a:r>
            <a:r>
              <a:rPr lang="en-US" sz="2000" dirty="0">
                <a:solidFill>
                  <a:srgbClr val="000000"/>
                </a:solidFill>
                <a:latin typeface="Times New Roman" panose="02020603050405020304" pitchFamily="18" charset="0"/>
              </a:rPr>
              <a:t>: 2000-2400kg Rhizomes per </a:t>
            </a:r>
            <a:r>
              <a:rPr lang="en-US" sz="2000" dirty="0" smtClean="0">
                <a:solidFill>
                  <a:srgbClr val="000000"/>
                </a:solidFill>
                <a:latin typeface="Times New Roman" panose="02020603050405020304" pitchFamily="18" charset="0"/>
              </a:rPr>
              <a:t>ha </a:t>
            </a:r>
          </a:p>
          <a:p>
            <a:pPr algn="just">
              <a:lnSpc>
                <a:spcPct val="150000"/>
              </a:lnSpc>
            </a:pPr>
            <a:r>
              <a:rPr lang="en-US" sz="2000" b="1" dirty="0" smtClean="0"/>
              <a:t>Seed</a:t>
            </a:r>
            <a:r>
              <a:rPr lang="en-US" sz="2000" b="1" dirty="0"/>
              <a:t>: </a:t>
            </a:r>
            <a:r>
              <a:rPr lang="en-US" sz="2000" dirty="0"/>
              <a:t>Suggest sowing the seed in a cold frame in the spring. Surface sow, or only just cover the seed, and make sure that the compost does not dry out. Prick out the seedlings into individual pots when they are large enough to handle and grow them on in the greenhouse or cold frame for their first winter. Plant them out in late spring after the last expected frosts. Division in spring might be possible. </a:t>
            </a:r>
            <a:endParaRPr lang="en-US" sz="2000" dirty="0" smtClean="0">
              <a:solidFill>
                <a:srgbClr val="000000"/>
              </a:solidFill>
              <a:latin typeface="Times New Roman" panose="02020603050405020304" pitchFamily="18" charset="0"/>
            </a:endParaRPr>
          </a:p>
        </p:txBody>
      </p:sp>
      <p:sp>
        <p:nvSpPr>
          <p:cNvPr id="5" name="Rectangle 4">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pic>
        <p:nvPicPr>
          <p:cNvPr id="6" name="Picture 5">
            <a:extLst>
              <a:ext uri="{FF2B5EF4-FFF2-40B4-BE49-F238E27FC236}">
                <a16:creationId xmlns="" xmlns:a16="http://schemas.microsoft.com/office/drawing/2014/main" id="{F6F3548C-D676-77BD-B75D-A828238179F1}"/>
              </a:ext>
            </a:extLst>
          </p:cNvPr>
          <p:cNvPicPr>
            <a:picLocks noChangeAspect="1"/>
          </p:cNvPicPr>
          <p:nvPr/>
        </p:nvPicPr>
        <p:blipFill>
          <a:blip r:embed="rId2"/>
          <a:stretch>
            <a:fillRect/>
          </a:stretch>
        </p:blipFill>
        <p:spPr>
          <a:xfrm>
            <a:off x="7644060" y="0"/>
            <a:ext cx="1499939" cy="755334"/>
          </a:xfrm>
          <a:prstGeom prst="rect">
            <a:avLst/>
          </a:prstGeom>
        </p:spPr>
      </p:pic>
    </p:spTree>
    <p:extLst>
      <p:ext uri="{BB962C8B-B14F-4D97-AF65-F5344CB8AC3E}">
        <p14:creationId xmlns:p14="http://schemas.microsoft.com/office/powerpoint/2010/main" val="36231398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 xmlns:a16="http://schemas.microsoft.com/office/drawing/2014/main" id="{F6F3548C-D676-77BD-B75D-A828238179F1}"/>
              </a:ext>
            </a:extLst>
          </p:cNvPr>
          <p:cNvPicPr>
            <a:picLocks noChangeAspect="1"/>
          </p:cNvPicPr>
          <p:nvPr/>
        </p:nvPicPr>
        <p:blipFill>
          <a:blip r:embed="rId2"/>
          <a:stretch>
            <a:fillRect/>
          </a:stretch>
        </p:blipFill>
        <p:spPr>
          <a:xfrm>
            <a:off x="8382000" y="0"/>
            <a:ext cx="761999" cy="381000"/>
          </a:xfrm>
          <a:prstGeom prst="rect">
            <a:avLst/>
          </a:prstGeom>
        </p:spPr>
      </p:pic>
      <p:sp>
        <p:nvSpPr>
          <p:cNvPr id="7" name="Rectangle 6">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sp>
        <p:nvSpPr>
          <p:cNvPr id="4" name="Rectangle 3"/>
          <p:cNvSpPr/>
          <p:nvPr/>
        </p:nvSpPr>
        <p:spPr>
          <a:xfrm>
            <a:off x="111368" y="381000"/>
            <a:ext cx="9009183" cy="1477328"/>
          </a:xfrm>
          <a:prstGeom prst="rect">
            <a:avLst/>
          </a:prstGeom>
        </p:spPr>
        <p:txBody>
          <a:bodyPr wrap="square">
            <a:spAutoFit/>
          </a:bodyPr>
          <a:lstStyle/>
          <a:p>
            <a:pPr>
              <a:lnSpc>
                <a:spcPct val="150000"/>
              </a:lnSpc>
            </a:pPr>
            <a:r>
              <a:rPr lang="en-US" sz="2000" b="1" dirty="0">
                <a:latin typeface="Times New Roman" panose="02020603050405020304" pitchFamily="18" charset="0"/>
                <a:cs typeface="Times New Roman" panose="02020603050405020304" pitchFamily="18" charset="0"/>
              </a:rPr>
              <a:t>Planting Time:</a:t>
            </a:r>
          </a:p>
          <a:p>
            <a:pPr marL="342900" indent="-342900">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The seeds are sown in April or May in nursery. </a:t>
            </a:r>
            <a:endParaRPr lang="en-US" sz="2000" dirty="0" smtClean="0">
              <a:latin typeface="Times New Roman" panose="02020603050405020304" pitchFamily="18" charset="0"/>
              <a:cs typeface="Times New Roman" panose="02020603050405020304" pitchFamily="18" charset="0"/>
            </a:endParaRPr>
          </a:p>
          <a:p>
            <a:pPr marL="342900" indent="-342900">
              <a:lnSpc>
                <a:spcPct val="150000"/>
              </a:lnSpc>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When </a:t>
            </a:r>
            <a:r>
              <a:rPr lang="en-US" sz="2000" dirty="0">
                <a:latin typeface="Times New Roman" panose="02020603050405020304" pitchFamily="18" charset="0"/>
                <a:cs typeface="Times New Roman" panose="02020603050405020304" pitchFamily="18" charset="0"/>
              </a:rPr>
              <a:t>the seedlings are 15 cm long, it is transplanted in field.</a:t>
            </a:r>
          </a:p>
        </p:txBody>
      </p:sp>
      <p:sp>
        <p:nvSpPr>
          <p:cNvPr id="5" name="Rectangle 4"/>
          <p:cNvSpPr/>
          <p:nvPr/>
        </p:nvSpPr>
        <p:spPr>
          <a:xfrm>
            <a:off x="0" y="2010948"/>
            <a:ext cx="9120551" cy="1477328"/>
          </a:xfrm>
          <a:prstGeom prst="rect">
            <a:avLst/>
          </a:prstGeom>
        </p:spPr>
        <p:txBody>
          <a:bodyPr wrap="square">
            <a:spAutoFit/>
          </a:bodyPr>
          <a:lstStyle/>
          <a:p>
            <a:pPr>
              <a:lnSpc>
                <a:spcPct val="150000"/>
              </a:lnSpc>
            </a:pPr>
            <a:r>
              <a:rPr lang="en-US" sz="2000" b="1" dirty="0">
                <a:solidFill>
                  <a:srgbClr val="000000"/>
                </a:solidFill>
                <a:latin typeface="Times New Roman" panose="02020603050405020304" pitchFamily="18" charset="0"/>
              </a:rPr>
              <a:t>Spacing: </a:t>
            </a:r>
            <a:endParaRPr lang="en-US" sz="2000" dirty="0">
              <a:solidFill>
                <a:srgbClr val="000000"/>
              </a:solidFill>
              <a:latin typeface="Times New Roman" panose="02020603050405020304" pitchFamily="18" charset="0"/>
            </a:endParaRPr>
          </a:p>
          <a:p>
            <a:pPr marL="342900" indent="-342900">
              <a:lnSpc>
                <a:spcPct val="150000"/>
              </a:lnSpc>
              <a:buFont typeface="Wingdings" panose="05000000000000000000" pitchFamily="2" charset="2"/>
              <a:buChar char="Ø"/>
            </a:pPr>
            <a:r>
              <a:rPr lang="en-US" sz="2000" dirty="0">
                <a:solidFill>
                  <a:srgbClr val="000000"/>
                </a:solidFill>
                <a:latin typeface="Times New Roman" panose="02020603050405020304" pitchFamily="18" charset="0"/>
              </a:rPr>
              <a:t>Ridges and Furrow</a:t>
            </a:r>
          </a:p>
          <a:p>
            <a:pPr marL="342900" indent="-342900">
              <a:lnSpc>
                <a:spcPct val="150000"/>
              </a:lnSpc>
              <a:buFont typeface="Wingdings" panose="05000000000000000000" pitchFamily="2" charset="2"/>
              <a:buChar char="Ø"/>
            </a:pPr>
            <a:r>
              <a:rPr lang="en-US" sz="2000" dirty="0">
                <a:solidFill>
                  <a:srgbClr val="000000"/>
                </a:solidFill>
                <a:latin typeface="Times New Roman" panose="02020603050405020304" pitchFamily="18" charset="0"/>
              </a:rPr>
              <a:t>Spacing when rhizomes used: 50 x50 cm with 8-10 cm sowing depth</a:t>
            </a:r>
            <a:endParaRPr lang="en-US" sz="2000" dirty="0"/>
          </a:p>
        </p:txBody>
      </p:sp>
      <p:sp>
        <p:nvSpPr>
          <p:cNvPr id="6" name="Rectangle 5"/>
          <p:cNvSpPr/>
          <p:nvPr/>
        </p:nvSpPr>
        <p:spPr>
          <a:xfrm>
            <a:off x="99645" y="3866935"/>
            <a:ext cx="9006252" cy="1477328"/>
          </a:xfrm>
          <a:prstGeom prst="rect">
            <a:avLst/>
          </a:prstGeom>
        </p:spPr>
        <p:txBody>
          <a:bodyPr wrap="square">
            <a:spAutoFit/>
          </a:bodyPr>
          <a:lstStyle/>
          <a:p>
            <a:pPr>
              <a:lnSpc>
                <a:spcPct val="150000"/>
              </a:lnSpc>
            </a:pPr>
            <a:r>
              <a:rPr lang="en-US" sz="2000" b="1" dirty="0">
                <a:latin typeface="Times New Roman" panose="02020603050405020304" pitchFamily="18" charset="0"/>
                <a:cs typeface="Times New Roman" panose="02020603050405020304" pitchFamily="18" charset="0"/>
              </a:rPr>
              <a:t>Weeding</a:t>
            </a:r>
            <a:r>
              <a:rPr lang="en-US" sz="2000" b="1" dirty="0" smtClean="0">
                <a:latin typeface="Times New Roman" panose="02020603050405020304" pitchFamily="18" charset="0"/>
                <a:cs typeface="Times New Roman" panose="02020603050405020304" pitchFamily="18" charset="0"/>
              </a:rPr>
              <a:t>:</a:t>
            </a:r>
          </a:p>
          <a:p>
            <a:pPr marL="342900" indent="-342900">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Two </a:t>
            </a:r>
            <a:r>
              <a:rPr lang="en-US" sz="2000" dirty="0" smtClean="0">
                <a:latin typeface="Times New Roman" panose="02020603050405020304" pitchFamily="18" charset="0"/>
                <a:cs typeface="Times New Roman" panose="02020603050405020304" pitchFamily="18" charset="0"/>
              </a:rPr>
              <a:t>weeding's </a:t>
            </a:r>
            <a:r>
              <a:rPr lang="en-US" sz="2000" dirty="0">
                <a:latin typeface="Times New Roman" panose="02020603050405020304" pitchFamily="18" charset="0"/>
                <a:cs typeface="Times New Roman" panose="02020603050405020304" pitchFamily="18" charset="0"/>
              </a:rPr>
              <a:t>are carried out during the rainy months, thereafter one in next 2-3 months.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5169" y="829863"/>
            <a:ext cx="8727831" cy="1477328"/>
          </a:xfrm>
          <a:prstGeom prst="rect">
            <a:avLst/>
          </a:prstGeom>
        </p:spPr>
        <p:txBody>
          <a:bodyPr wrap="square">
            <a:sp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Manures and fertilizers</a:t>
            </a:r>
          </a:p>
          <a:p>
            <a:pPr marL="342900" indent="-342900" algn="just">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15 </a:t>
            </a:r>
            <a:r>
              <a:rPr lang="en-US" sz="2000" dirty="0" err="1">
                <a:latin typeface="Times New Roman" panose="02020603050405020304" pitchFamily="18" charset="0"/>
                <a:cs typeface="Times New Roman" panose="02020603050405020304" pitchFamily="18" charset="0"/>
              </a:rPr>
              <a:t>tonnes</a:t>
            </a:r>
            <a:r>
              <a:rPr lang="en-US" sz="2000" dirty="0">
                <a:latin typeface="Times New Roman" panose="02020603050405020304" pitchFamily="18" charset="0"/>
                <a:cs typeface="Times New Roman" panose="02020603050405020304" pitchFamily="18" charset="0"/>
              </a:rPr>
              <a:t>/ ha FYM</a:t>
            </a:r>
          </a:p>
          <a:p>
            <a:pPr marL="342900" indent="-342900" algn="just">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45:30:30 NPK kg/ha </a:t>
            </a:r>
            <a:r>
              <a:rPr lang="en-US" sz="2000" dirty="0" err="1">
                <a:latin typeface="Times New Roman" panose="02020603050405020304" pitchFamily="18" charset="0"/>
                <a:cs typeface="Times New Roman" panose="02020603050405020304" pitchFamily="18" charset="0"/>
              </a:rPr>
              <a:t>intwo</a:t>
            </a:r>
            <a:r>
              <a:rPr lang="en-US" sz="2000" dirty="0">
                <a:latin typeface="Times New Roman" panose="02020603050405020304" pitchFamily="18" charset="0"/>
                <a:cs typeface="Times New Roman" panose="02020603050405020304" pitchFamily="18" charset="0"/>
              </a:rPr>
              <a:t> spit doses</a:t>
            </a:r>
          </a:p>
        </p:txBody>
      </p:sp>
      <p:sp>
        <p:nvSpPr>
          <p:cNvPr id="7" name="Rectangle 6"/>
          <p:cNvSpPr/>
          <p:nvPr/>
        </p:nvSpPr>
        <p:spPr>
          <a:xfrm>
            <a:off x="190498" y="3124200"/>
            <a:ext cx="8727831" cy="1477328"/>
          </a:xfrm>
          <a:prstGeom prst="rect">
            <a:avLst/>
          </a:prstGeom>
        </p:spPr>
        <p:txBody>
          <a:bodyPr wrap="square">
            <a:spAutoFit/>
          </a:bodyPr>
          <a:lstStyle/>
          <a:p>
            <a:pPr algn="just">
              <a:lnSpc>
                <a:spcPct val="150000"/>
              </a:lnSpc>
            </a:pPr>
            <a:r>
              <a:rPr lang="en-US" sz="2000" b="1" dirty="0">
                <a:latin typeface="Times New Roman" panose="02020603050405020304" pitchFamily="18" charset="0"/>
                <a:cs typeface="Times New Roman" panose="02020603050405020304" pitchFamily="18" charset="0"/>
              </a:rPr>
              <a:t>Irrigation</a:t>
            </a:r>
          </a:p>
          <a:p>
            <a:pPr marL="342900" indent="-342900" algn="just">
              <a:lnSpc>
                <a:spcPct val="150000"/>
              </a:lnSpc>
              <a:buFont typeface="Wingdings" panose="05000000000000000000" pitchFamily="2" charset="2"/>
              <a:buChar char="Ø"/>
            </a:pPr>
            <a:r>
              <a:rPr lang="en-US" sz="2000" dirty="0">
                <a:latin typeface="Times New Roman" panose="02020603050405020304" pitchFamily="18" charset="0"/>
                <a:cs typeface="Times New Roman" panose="02020603050405020304" pitchFamily="18" charset="0"/>
              </a:rPr>
              <a:t>The crop requires 5-6 irrigations between May-September. The land is irrigated when seeds are sprouting.</a:t>
            </a:r>
          </a:p>
        </p:txBody>
      </p:sp>
      <p:sp>
        <p:nvSpPr>
          <p:cNvPr id="8" name="Rectangle 7">
            <a:extLst>
              <a:ext uri="{FF2B5EF4-FFF2-40B4-BE49-F238E27FC236}">
                <a16:creationId xmlns:lc="http://schemas.openxmlformats.org/drawingml/2006/lockedCanvas" xmlns:a16="http://schemas.microsoft.com/office/drawing/2014/main" xmlns="" id="{3D43E2BD-1071-FF5A-8975-867F6BD672F3}"/>
              </a:ext>
            </a:extLst>
          </p:cNvPr>
          <p:cNvSpPr/>
          <p:nvPr/>
        </p:nvSpPr>
        <p:spPr>
          <a:xfrm flipH="1">
            <a:off x="0" y="6235547"/>
            <a:ext cx="9143999" cy="622453"/>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IN" dirty="0" smtClean="0"/>
              <a:t>B.Sc. (Ag.) IV Sem.         (</a:t>
            </a:r>
            <a:r>
              <a:rPr lang="en-US" dirty="0"/>
              <a:t>Production Technology for Ornamental Crops, MAP and Landscaping</a:t>
            </a:r>
            <a:r>
              <a:rPr lang="en-IN" dirty="0" smtClean="0"/>
              <a:t>)</a:t>
            </a:r>
            <a:endParaRPr lang="en-IN" dirty="0"/>
          </a:p>
        </p:txBody>
      </p:sp>
      <p:pic>
        <p:nvPicPr>
          <p:cNvPr id="9" name="Picture 8">
            <a:extLst>
              <a:ext uri="{FF2B5EF4-FFF2-40B4-BE49-F238E27FC236}">
                <a16:creationId xmlns="" xmlns:a16="http://schemas.microsoft.com/office/drawing/2014/main" id="{F6F3548C-D676-77BD-B75D-A828238179F1}"/>
              </a:ext>
            </a:extLst>
          </p:cNvPr>
          <p:cNvPicPr>
            <a:picLocks noChangeAspect="1"/>
          </p:cNvPicPr>
          <p:nvPr/>
        </p:nvPicPr>
        <p:blipFill>
          <a:blip r:embed="rId2"/>
          <a:stretch>
            <a:fillRect/>
          </a:stretch>
        </p:blipFill>
        <p:spPr>
          <a:xfrm>
            <a:off x="7848600" y="0"/>
            <a:ext cx="1295399" cy="533400"/>
          </a:xfrm>
          <a:prstGeom prst="rect">
            <a:avLst/>
          </a:prstGeom>
        </p:spPr>
      </p:pic>
    </p:spTree>
    <p:extLst>
      <p:ext uri="{BB962C8B-B14F-4D97-AF65-F5344CB8AC3E}">
        <p14:creationId xmlns:p14="http://schemas.microsoft.com/office/powerpoint/2010/main" val="37074426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1249</TotalTime>
  <Words>1029</Words>
  <Application>Microsoft Office PowerPoint</Application>
  <PresentationFormat>On-screen Show (4:3)</PresentationFormat>
  <Paragraphs>63</Paragraphs>
  <Slides>10</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Calibri</vt:lpstr>
      <vt:lpstr>Calibri Light</vt:lpstr>
      <vt:lpstr>Cambria</vt:lpstr>
      <vt:lpstr>Tahoma</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Nisha Nitharwal</dc:creator>
  <cp:lastModifiedBy>Mahendra</cp:lastModifiedBy>
  <cp:revision>345</cp:revision>
  <cp:lastPrinted>2024-02-10T08:58:42Z</cp:lastPrinted>
  <dcterms:created xsi:type="dcterms:W3CDTF">2019-11-14T04:58:58Z</dcterms:created>
  <dcterms:modified xsi:type="dcterms:W3CDTF">2024-04-17T08:20:39Z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2013-11-12T00:00:00Z</vt:filetime>
  </property>
  <property fmtid="{D5CDD505-2E9C-101B-9397-08002B2CF9AE}" pid="3" name="Creator">
    <vt:lpwstr>Microsoft® Office PowerPoint® 2007</vt:lpwstr>
  </property>
  <property fmtid="{D5CDD505-2E9C-101B-9397-08002B2CF9AE}" pid="4" name="LastSaved">
    <vt:filetime>2019-11-14T00:00:00Z</vt:filetime>
  </property>
</Properties>
</file>